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4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5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6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9"/>
  </p:notesMasterIdLst>
  <p:handoutMasterIdLst>
    <p:handoutMasterId r:id="rId10"/>
  </p:handoutMasterIdLst>
  <p:sldIdLst>
    <p:sldId id="256" r:id="rId3"/>
    <p:sldId id="324" r:id="rId4"/>
    <p:sldId id="369" r:id="rId5"/>
    <p:sldId id="370" r:id="rId6"/>
    <p:sldId id="371" r:id="rId7"/>
    <p:sldId id="372" r:id="rId8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30"/>
    <p:restoredTop sz="95915"/>
  </p:normalViewPr>
  <p:slideViewPr>
    <p:cSldViewPr snapToGrid="0">
      <p:cViewPr>
        <p:scale>
          <a:sx n="94" d="100"/>
          <a:sy n="94" d="100"/>
        </p:scale>
        <p:origin x="164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70126C7-4673-EEAE-190B-5F81C7AB904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2C9197A-1B42-F0C9-4AB0-552489C5DD2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84A90BA-C15A-AB55-706C-DDD61655C8E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D4BD0-6534-80E5-04B9-1D2CE8D328E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71E17A89-FEBD-D04A-9925-74A7578A77D7}" type="slidenum">
              <a:t>‹N›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01630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3:03.213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7.112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7.63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16383,'0'54'0,"0"-12"0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44.793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02.3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03.47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17.55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18.824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0.759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3.44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4.2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4.3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3:03.213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4.3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5.377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32 47 16383,'-4'-14'0,"-7"0"0,5 4 0,-5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6.558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7.44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8.569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0.260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4.54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44.793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02.3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5.377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32 47 16383,'-4'-14'0,"-7"0"0,5 4 0,-5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03.47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17.55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18.824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0.759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3.44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4.2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3:03.213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4.3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5.377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32 47 16383,'-4'-14'0,"-7"0"0,5 4 0,-5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6.558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6.558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7.44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8.569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0.260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4.54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6.926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7.112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7.63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16383,'0'54'0,"0"-12"0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44.793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02.3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03.47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7.44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17.55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18.824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0.759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3.44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4.2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3:03.213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4.3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5.377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32 47 16383,'-4'-14'0,"-7"0"0,5 4 0,-5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6.558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7.44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8.569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8.569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0.260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4.54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6.926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7.112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7.63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16383,'0'54'0,"0"-12"0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44.793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02.3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03.47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17.55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0.260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18.824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3.44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4.2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3:03.213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4.3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5.377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32 47 16383,'-4'-14'0,"-7"0"0,5 4 0,-5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6.558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7.44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28.569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0.260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4.54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4.54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6.926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7.112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7.63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16383,'0'54'0,"0"-12"0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44.793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02.3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03.47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17.55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1 16383,'0'0'0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18.824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3.44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4:36.926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8:45:24.29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E17424A-7DDE-FE16-52CB-D4F44B178B3C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immagine diapositiva 2">
            <a:extLst>
              <a:ext uri="{FF2B5EF4-FFF2-40B4-BE49-F238E27FC236}">
                <a16:creationId xmlns:a16="http://schemas.microsoft.com/office/drawing/2014/main" id="{8ED56058-3E9D-E23D-41FA-5BB776BEE6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640" y="812880"/>
            <a:ext cx="7126199" cy="40067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Segnaposto note 3">
            <a:extLst>
              <a:ext uri="{FF2B5EF4-FFF2-40B4-BE49-F238E27FC236}">
                <a16:creationId xmlns:a16="http://schemas.microsoft.com/office/drawing/2014/main" id="{04DF4BFB-C360-0B2A-8FB4-76246A31AA5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it-IT"/>
          </a:p>
        </p:txBody>
      </p:sp>
      <p:sp>
        <p:nvSpPr>
          <p:cNvPr id="5" name="Segnaposto intestazione 4">
            <a:extLst>
              <a:ext uri="{FF2B5EF4-FFF2-40B4-BE49-F238E27FC236}">
                <a16:creationId xmlns:a16="http://schemas.microsoft.com/office/drawing/2014/main" id="{34146277-1E52-3EF5-83F6-EF9D7221E3E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A3E9C7BB-F61E-F657-3349-026E88002D4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7880" y="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6B96123-7184-42C3-FE57-86E87D4C925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68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FD12ACE-9FFA-D8CF-6B99-FFB542FD2C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7880" y="1015668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AF3C86A7-F6C2-9140-94FF-82F9168B8A1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43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it-IT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7">
            <a:extLst>
              <a:ext uri="{FF2B5EF4-FFF2-40B4-BE49-F238E27FC236}">
                <a16:creationId xmlns:a16="http://schemas.microsoft.com/office/drawing/2014/main" id="{4EF97B83-B9D4-4FED-8419-CAFE6C45A6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0767959-54E8-7E45-BA99-0FE1A27BEFBC}" type="slidenum">
              <a:t>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E7A6BAD-EE12-2F9A-CBEA-B400C77614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B82D20E-EA9E-AC2B-1848-6D32E21C46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137C32-BD40-8A53-C3DC-AC1FD320F7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67A4834-453C-244A-ADB8-0960CF7F5FFB}" type="slidenum">
              <a:t>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54EC06-396B-50CB-41F3-A3DC3421F1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38E80A-B32E-47FB-1F4D-2A3F890132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8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137C32-BD40-8A53-C3DC-AC1FD320F7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67A4834-453C-244A-ADB8-0960CF7F5FFB}" type="slidenum">
              <a:t>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54EC06-396B-50CB-41F3-A3DC3421F1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38E80A-B32E-47FB-1F4D-2A3F890132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54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137C32-BD40-8A53-C3DC-AC1FD320F7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67A4834-453C-244A-ADB8-0960CF7F5FFB}" type="slidenum">
              <a:t>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54EC06-396B-50CB-41F3-A3DC3421F1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38E80A-B32E-47FB-1F4D-2A3F890132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20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137C32-BD40-8A53-C3DC-AC1FD320F7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67A4834-453C-244A-ADB8-0960CF7F5FFB}" type="slidenum">
              <a:t>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54EC06-396B-50CB-41F3-A3DC3421F1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38E80A-B32E-47FB-1F4D-2A3F890132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16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137C32-BD40-8A53-C3DC-AC1FD320F7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67A4834-453C-244A-ADB8-0960CF7F5FFB}" type="slidenum">
              <a:t>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54EC06-396B-50CB-41F3-A3DC3421F1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38E80A-B32E-47FB-1F4D-2A3F890132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99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9AF48B-D8FD-9BF1-ED1A-C8C10C1C7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149434-07AD-4A38-DBB0-4CC441598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0623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69772-8D5A-EF76-9179-986A8E42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1B8151-24C4-1936-DD11-DEDF1021F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8612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362020-191D-6B71-6255-38DB1A6D8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371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1FB3C2-B94E-41D0-FAD2-943B1E73A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371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1435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C8309E-334E-AA7A-BE6E-B400ADCF2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9B032C-AF36-B067-6169-7DB5DAC31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0250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A3034-29EE-6C8A-A45E-9C444478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BCE644-94C1-0095-832E-902261F1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6499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21B66-4DA2-8873-5F06-99255481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F5ED85-E0F6-698F-186D-A6B166679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012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0EEED3-7380-0AB0-0171-D67F393E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34A0C8-ADD4-9617-1832-543AA6403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0052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08AF75F-910A-FC06-33EB-0DC4060EE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0052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0745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C8B7F0-48C0-2A7D-9011-B56FC571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6F58DD-58ED-5553-EB11-AF4B80C55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05FB28-D10D-3D21-E745-66D8E3B6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092727-B9DA-8BE5-6E79-E009B3703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A126ED-ACFC-2338-C5B9-C303D48FA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24618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397C96-8643-84C7-A513-25BAFFE5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4434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777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93FC6-69CC-194C-3375-CA1A0D20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04A2B3-EA44-4660-2AA1-9F11D3CA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C70E0D-763D-DE32-5B8E-D68D825B5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8311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747121-2E5F-5BFF-B7C1-6B32DB0D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65241D-A51D-8E60-A214-AEFB46E2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5401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CF9337-3328-E2E9-8561-9E4702C1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18C4E4-DC60-937D-CC75-46D667876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353FA7-E48D-2BAE-44CB-FDE59A5F2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47435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2DB24-5F9E-2356-79B8-A27D633D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DB8085-ACFF-D1CB-0DEA-FBD116E30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91964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FD71C2-136C-C282-784F-16FE01CC8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371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28AD8F-9115-3A4F-DFD8-D88FAFEF4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371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1747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2D25CD-A388-77F9-2759-01B9CDA6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F76012-0454-4D56-FDDA-0AAFB3B0F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6242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EA979-7FA0-5427-B3B1-CA3070A3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BCEC28-F8EF-40D8-D086-F5F8610F9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0052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63ABC6-B78D-76E0-E461-20E8B9742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0052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4331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C9397-4215-D09B-28DD-EB67D3D9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C5346A-55CE-67CC-2343-DCEB7DCA0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B75B9C-6A06-9937-49E7-B1A78CFBF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8FFD4B-5FE6-4D23-66FD-71861F47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DFFE9C-FF61-59F1-1D77-53F49046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9083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C30CD-2E11-DA33-3B4F-96DBE8FE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013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8312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C97526-BDD6-F629-4F42-EC20C3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EE26A1-FCA9-FDE2-9DFE-935A8B24F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DB2D66-13BF-D410-C5FE-5B169ECEC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6707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2AF58-2CDA-8AF7-C1D1-9BC14B95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57D551-9801-B17B-78C7-0F344D64D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F9CBB5-F959-9051-761A-45585DEB2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0585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848114BB-1E3B-1591-1EE3-A1CC4DDF24CA}"/>
              </a:ext>
            </a:extLst>
          </p:cNvPr>
          <p:cNvSpPr/>
          <p:nvPr/>
        </p:nvSpPr>
        <p:spPr>
          <a:xfrm>
            <a:off x="0" y="0"/>
            <a:ext cx="9139320" cy="6853320"/>
          </a:xfrm>
          <a:custGeom>
            <a:avLst/>
            <a:gdLst>
              <a:gd name="f0" fmla="val w"/>
              <a:gd name="f1" fmla="val h"/>
              <a:gd name="f2" fmla="val 0"/>
              <a:gd name="f3" fmla="val 19038"/>
              <a:gd name="f4" fmla="val 25388"/>
              <a:gd name="f5" fmla="*/ f0 1 0"/>
              <a:gd name="f6" fmla="*/ f1 1 0"/>
              <a:gd name="f7" fmla="*/ 0 f5 1"/>
              <a:gd name="f8" fmla="*/ f4 f5 1"/>
              <a:gd name="f9" fmla="*/ f3 f6 1"/>
              <a:gd name="f10" fmla="*/ 0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" t="f10" r="f8" b="f9"/>
            <a:pathLst>
              <a:path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BD2B0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Connettore 1 2">
            <a:extLst>
              <a:ext uri="{FF2B5EF4-FFF2-40B4-BE49-F238E27FC236}">
                <a16:creationId xmlns:a16="http://schemas.microsoft.com/office/drawing/2014/main" id="{FDF64E6F-EA21-8034-278F-1A7668D269AC}"/>
              </a:ext>
            </a:extLst>
          </p:cNvPr>
          <p:cNvSpPr/>
          <p:nvPr/>
        </p:nvSpPr>
        <p:spPr>
          <a:xfrm>
            <a:off x="3274920" y="189000"/>
            <a:ext cx="1800" cy="6408720"/>
          </a:xfrm>
          <a:prstGeom prst="line">
            <a:avLst/>
          </a:prstGeom>
          <a:noFill/>
          <a:ln w="9360">
            <a:solidFill>
              <a:srgbClr val="FFFFFF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37FA7C7-AFF8-EBEC-5A84-8D39FEB31D66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79280" y="2011320"/>
            <a:ext cx="2938680" cy="2076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titolo 4">
            <a:extLst>
              <a:ext uri="{FF2B5EF4-FFF2-40B4-BE49-F238E27FC236}">
                <a16:creationId xmlns:a16="http://schemas.microsoft.com/office/drawing/2014/main" id="{3032AE30-B716-7F19-48F4-EFAB88286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2520"/>
            <a:ext cx="8228160" cy="1143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ABA9856-4CA4-44F8-162F-55945EBDBB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60" cy="4006079"/>
          </a:xfrm>
          <a:prstGeom prst="rect">
            <a:avLst/>
          </a:prstGeom>
          <a:noFill/>
          <a:ln>
            <a:noFill/>
          </a:ln>
        </p:spPr>
        <p:txBody>
          <a:bodyPr vert="horz" lIns="0" tIns="28440" rIns="0" bIns="0" anchor="t" anchorCtr="0" compatLnSpc="1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1423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760BBD0B-7E72-F4C1-20CF-B43963F3CC44}"/>
              </a:ext>
            </a:extLst>
          </p:cNvPr>
          <p:cNvSpPr/>
          <p:nvPr/>
        </p:nvSpPr>
        <p:spPr>
          <a:xfrm>
            <a:off x="6580079" y="6173640"/>
            <a:ext cx="2409839" cy="546120"/>
          </a:xfrm>
          <a:custGeom>
            <a:avLst/>
            <a:gdLst>
              <a:gd name="f0" fmla="val w"/>
              <a:gd name="f1" fmla="val h"/>
              <a:gd name="f2" fmla="val 0"/>
              <a:gd name="f3" fmla="val 1519"/>
              <a:gd name="f4" fmla="val 6696"/>
              <a:gd name="f5" fmla="*/ f0 1 0"/>
              <a:gd name="f6" fmla="*/ f1 1 0"/>
              <a:gd name="f7" fmla="*/ 0 f5 1"/>
              <a:gd name="f8" fmla="*/ f4 f5 1"/>
              <a:gd name="f9" fmla="*/ f3 f6 1"/>
              <a:gd name="f10" fmla="*/ 0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" t="f10" r="f8" b="f9"/>
            <a:pathLst>
              <a:path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BD2B0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919F94-766D-964D-FA8F-DE66EDFFD738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t="3362"/>
          <a:stretch>
            <a:fillRect/>
          </a:stretch>
        </p:blipFill>
        <p:spPr>
          <a:xfrm>
            <a:off x="6781680" y="6181560"/>
            <a:ext cx="2006640" cy="528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78A36D30-9DAC-2AA0-C72F-773C1E529E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2520"/>
            <a:ext cx="8228160" cy="1143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6809CB-63D2-108F-BCBB-89DB408330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60" cy="4006079"/>
          </a:xfrm>
          <a:prstGeom prst="rect">
            <a:avLst/>
          </a:prstGeom>
          <a:noFill/>
          <a:ln>
            <a:noFill/>
          </a:ln>
        </p:spPr>
        <p:txBody>
          <a:bodyPr vert="horz" lIns="0" tIns="28440" rIns="0" bIns="0" anchor="t" anchorCtr="0" compatLnSpc="1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1423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26" Type="http://schemas.openxmlformats.org/officeDocument/2006/relationships/image" Target="../media/image15.png"/><Relationship Id="rId21" Type="http://schemas.openxmlformats.org/officeDocument/2006/relationships/customXml" Target="../ink/ink11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9.xml"/><Relationship Id="rId5" Type="http://schemas.openxmlformats.org/officeDocument/2006/relationships/customXml" Target="../ink/ink2.xml"/><Relationship Id="rId15" Type="http://schemas.openxmlformats.org/officeDocument/2006/relationships/image" Target="../media/image10.png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31" Type="http://schemas.openxmlformats.org/officeDocument/2006/relationships/customXml" Target="../ink/ink16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image" Target="../media/image13.png"/><Relationship Id="rId27" Type="http://schemas.openxmlformats.org/officeDocument/2006/relationships/customXml" Target="../ink/ink14.xml"/><Relationship Id="rId30" Type="http://schemas.openxmlformats.org/officeDocument/2006/relationships/image" Target="../media/image17.png"/><Relationship Id="rId35" Type="http://schemas.openxmlformats.org/officeDocument/2006/relationships/customXml" Target="../ink/ink18.xml"/><Relationship Id="rId8" Type="http://schemas.openxmlformats.org/officeDocument/2006/relationships/image" Target="../media/image7.png"/><Relationship Id="rId3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" Type="http://schemas.openxmlformats.org/officeDocument/2006/relationships/customXml" Target="../ink/ink20.xml"/><Relationship Id="rId21" Type="http://schemas.openxmlformats.org/officeDocument/2006/relationships/image" Target="../media/image29.png"/><Relationship Id="rId7" Type="http://schemas.openxmlformats.org/officeDocument/2006/relationships/customXml" Target="../ink/ink22.xml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11" Type="http://schemas.openxmlformats.org/officeDocument/2006/relationships/customXml" Target="../ink/ink24.xml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5" Type="http://schemas.openxmlformats.org/officeDocument/2006/relationships/customXml" Target="../ink/ink21.xml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33.xml"/><Relationship Id="rId10" Type="http://schemas.openxmlformats.org/officeDocument/2006/relationships/image" Target="../media/image24.png"/><Relationship Id="rId19" Type="http://schemas.openxmlformats.org/officeDocument/2006/relationships/image" Target="../media/image28.png"/><Relationship Id="rId31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customXml" Target="../ink/ink23.xml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2.png"/><Relationship Id="rId30" Type="http://schemas.openxmlformats.org/officeDocument/2006/relationships/customXml" Target="../ink/ink34.xml"/><Relationship Id="rId8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.xml"/><Relationship Id="rId18" Type="http://schemas.openxmlformats.org/officeDocument/2006/relationships/customXml" Target="../ink/ink44.xml"/><Relationship Id="rId26" Type="http://schemas.openxmlformats.org/officeDocument/2006/relationships/image" Target="../media/image29.png"/><Relationship Id="rId21" Type="http://schemas.openxmlformats.org/officeDocument/2006/relationships/customXml" Target="../ink/ink46.xml"/><Relationship Id="rId34" Type="http://schemas.openxmlformats.org/officeDocument/2006/relationships/image" Target="../media/image33.png"/><Relationship Id="rId7" Type="http://schemas.openxmlformats.org/officeDocument/2006/relationships/customXml" Target="../ink/ink38.xml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5" Type="http://schemas.openxmlformats.org/officeDocument/2006/relationships/customXml" Target="../ink/ink48.xml"/><Relationship Id="rId33" Type="http://schemas.openxmlformats.org/officeDocument/2006/relationships/customXml" Target="../ink/ink52.xml"/><Relationship Id="rId38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29" Type="http://schemas.openxmlformats.org/officeDocument/2006/relationships/customXml" Target="../ink/ink5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11" Type="http://schemas.openxmlformats.org/officeDocument/2006/relationships/customXml" Target="../ink/ink40.xml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37" Type="http://schemas.openxmlformats.org/officeDocument/2006/relationships/customXml" Target="../ink/ink54.xml"/><Relationship Id="rId5" Type="http://schemas.openxmlformats.org/officeDocument/2006/relationships/customXml" Target="../ink/ink37.xml"/><Relationship Id="rId15" Type="http://schemas.openxmlformats.org/officeDocument/2006/relationships/image" Target="../media/image26.png"/><Relationship Id="rId23" Type="http://schemas.openxmlformats.org/officeDocument/2006/relationships/customXml" Target="../ink/ink47.xml"/><Relationship Id="rId28" Type="http://schemas.openxmlformats.org/officeDocument/2006/relationships/image" Target="../media/image30.png"/><Relationship Id="rId36" Type="http://schemas.openxmlformats.org/officeDocument/2006/relationships/image" Target="../media/image34.png"/><Relationship Id="rId10" Type="http://schemas.openxmlformats.org/officeDocument/2006/relationships/image" Target="../media/image24.png"/><Relationship Id="rId19" Type="http://schemas.openxmlformats.org/officeDocument/2006/relationships/image" Target="../media/image36.png"/><Relationship Id="rId31" Type="http://schemas.openxmlformats.org/officeDocument/2006/relationships/customXml" Target="../ink/ink51.xml"/><Relationship Id="rId4" Type="http://schemas.openxmlformats.org/officeDocument/2006/relationships/image" Target="../media/image21.png"/><Relationship Id="rId9" Type="http://schemas.openxmlformats.org/officeDocument/2006/relationships/customXml" Target="../ink/ink39.xml"/><Relationship Id="rId14" Type="http://schemas.openxmlformats.org/officeDocument/2006/relationships/customXml" Target="../ink/ink42.xml"/><Relationship Id="rId22" Type="http://schemas.openxmlformats.org/officeDocument/2006/relationships/image" Target="../media/image37.png"/><Relationship Id="rId27" Type="http://schemas.openxmlformats.org/officeDocument/2006/relationships/customXml" Target="../ink/ink49.xml"/><Relationship Id="rId30" Type="http://schemas.openxmlformats.org/officeDocument/2006/relationships/image" Target="../media/image31.png"/><Relationship Id="rId35" Type="http://schemas.openxmlformats.org/officeDocument/2006/relationships/customXml" Target="../ink/ink53.xml"/><Relationship Id="rId8" Type="http://schemas.openxmlformats.org/officeDocument/2006/relationships/image" Target="../media/image23.png"/><Relationship Id="rId3" Type="http://schemas.openxmlformats.org/officeDocument/2006/relationships/customXml" Target="../ink/ink3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0.xml"/><Relationship Id="rId18" Type="http://schemas.openxmlformats.org/officeDocument/2006/relationships/customXml" Target="../ink/ink63.xml"/><Relationship Id="rId26" Type="http://schemas.openxmlformats.org/officeDocument/2006/relationships/image" Target="../media/image29.png"/><Relationship Id="rId21" Type="http://schemas.openxmlformats.org/officeDocument/2006/relationships/customXml" Target="../ink/ink65.xml"/><Relationship Id="rId34" Type="http://schemas.openxmlformats.org/officeDocument/2006/relationships/image" Target="../media/image34.png"/><Relationship Id="rId7" Type="http://schemas.openxmlformats.org/officeDocument/2006/relationships/customXml" Target="../ink/ink57.xml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5" Type="http://schemas.openxmlformats.org/officeDocument/2006/relationships/customXml" Target="../ink/ink67.xml"/><Relationship Id="rId33" Type="http://schemas.openxmlformats.org/officeDocument/2006/relationships/customXml" Target="../ink/ink71.xml"/><Relationship Id="rId38" Type="http://schemas.openxmlformats.org/officeDocument/2006/relationships/image" Target="../media/image40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customXml" Target="../ink/ink6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11" Type="http://schemas.openxmlformats.org/officeDocument/2006/relationships/customXml" Target="../ink/ink59.xml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37" Type="http://schemas.openxmlformats.org/officeDocument/2006/relationships/image" Target="../media/image39.jpeg"/><Relationship Id="rId5" Type="http://schemas.openxmlformats.org/officeDocument/2006/relationships/customXml" Target="../ink/ink56.xml"/><Relationship Id="rId15" Type="http://schemas.openxmlformats.org/officeDocument/2006/relationships/image" Target="../media/image26.png"/><Relationship Id="rId23" Type="http://schemas.openxmlformats.org/officeDocument/2006/relationships/customXml" Target="../ink/ink66.xml"/><Relationship Id="rId28" Type="http://schemas.openxmlformats.org/officeDocument/2006/relationships/image" Target="../media/image30.png"/><Relationship Id="rId36" Type="http://schemas.openxmlformats.org/officeDocument/2006/relationships/image" Target="../media/image38.jpeg"/><Relationship Id="rId10" Type="http://schemas.openxmlformats.org/officeDocument/2006/relationships/image" Target="../media/image24.png"/><Relationship Id="rId19" Type="http://schemas.openxmlformats.org/officeDocument/2006/relationships/image" Target="../media/image36.png"/><Relationship Id="rId31" Type="http://schemas.openxmlformats.org/officeDocument/2006/relationships/customXml" Target="../ink/ink70.xml"/><Relationship Id="rId4" Type="http://schemas.openxmlformats.org/officeDocument/2006/relationships/image" Target="../media/image21.png"/><Relationship Id="rId9" Type="http://schemas.openxmlformats.org/officeDocument/2006/relationships/customXml" Target="../ink/ink58.xml"/><Relationship Id="rId14" Type="http://schemas.openxmlformats.org/officeDocument/2006/relationships/customXml" Target="../ink/ink61.xml"/><Relationship Id="rId22" Type="http://schemas.openxmlformats.org/officeDocument/2006/relationships/image" Target="../media/image37.png"/><Relationship Id="rId27" Type="http://schemas.openxmlformats.org/officeDocument/2006/relationships/customXml" Target="../ink/ink68.xml"/><Relationship Id="rId30" Type="http://schemas.openxmlformats.org/officeDocument/2006/relationships/image" Target="../media/image31.png"/><Relationship Id="rId35" Type="http://schemas.openxmlformats.org/officeDocument/2006/relationships/customXml" Target="../ink/ink72.xml"/><Relationship Id="rId8" Type="http://schemas.openxmlformats.org/officeDocument/2006/relationships/image" Target="../media/image23.png"/><Relationship Id="rId3" Type="http://schemas.openxmlformats.org/officeDocument/2006/relationships/customXml" Target="../ink/ink5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8.xml"/><Relationship Id="rId18" Type="http://schemas.openxmlformats.org/officeDocument/2006/relationships/customXml" Target="../ink/ink81.xml"/><Relationship Id="rId26" Type="http://schemas.openxmlformats.org/officeDocument/2006/relationships/image" Target="../media/image48.png"/><Relationship Id="rId21" Type="http://schemas.openxmlformats.org/officeDocument/2006/relationships/customXml" Target="../ink/ink83.xml"/><Relationship Id="rId34" Type="http://schemas.openxmlformats.org/officeDocument/2006/relationships/image" Target="../media/image52.png"/><Relationship Id="rId7" Type="http://schemas.openxmlformats.org/officeDocument/2006/relationships/customXml" Target="../ink/ink75.xml"/><Relationship Id="rId12" Type="http://schemas.openxmlformats.org/officeDocument/2006/relationships/image" Target="../media/image43.png"/><Relationship Id="rId17" Type="http://schemas.openxmlformats.org/officeDocument/2006/relationships/image" Target="../media/image45.png"/><Relationship Id="rId25" Type="http://schemas.openxmlformats.org/officeDocument/2006/relationships/customXml" Target="../ink/ink85.xml"/><Relationship Id="rId33" Type="http://schemas.openxmlformats.org/officeDocument/2006/relationships/customXml" Target="../ink/ink89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29" Type="http://schemas.openxmlformats.org/officeDocument/2006/relationships/customXml" Target="../ink/ink8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11" Type="http://schemas.openxmlformats.org/officeDocument/2006/relationships/customXml" Target="../ink/ink77.xml"/><Relationship Id="rId24" Type="http://schemas.openxmlformats.org/officeDocument/2006/relationships/image" Target="../media/image47.png"/><Relationship Id="rId32" Type="http://schemas.openxmlformats.org/officeDocument/2006/relationships/image" Target="../media/image51.png"/><Relationship Id="rId37" Type="http://schemas.openxmlformats.org/officeDocument/2006/relationships/image" Target="../media/image54.jpeg"/><Relationship Id="rId5" Type="http://schemas.openxmlformats.org/officeDocument/2006/relationships/customXml" Target="../ink/ink74.xml"/><Relationship Id="rId15" Type="http://schemas.openxmlformats.org/officeDocument/2006/relationships/image" Target="../media/image44.png"/><Relationship Id="rId23" Type="http://schemas.openxmlformats.org/officeDocument/2006/relationships/customXml" Target="../ink/ink84.xml"/><Relationship Id="rId28" Type="http://schemas.openxmlformats.org/officeDocument/2006/relationships/image" Target="../media/image49.png"/><Relationship Id="rId36" Type="http://schemas.openxmlformats.org/officeDocument/2006/relationships/image" Target="../media/image53.jpeg"/><Relationship Id="rId10" Type="http://schemas.openxmlformats.org/officeDocument/2006/relationships/image" Target="../media/image42.png"/><Relationship Id="rId19" Type="http://schemas.openxmlformats.org/officeDocument/2006/relationships/image" Target="../media/image46.png"/><Relationship Id="rId31" Type="http://schemas.openxmlformats.org/officeDocument/2006/relationships/customXml" Target="../ink/ink88.xml"/><Relationship Id="rId4" Type="http://schemas.openxmlformats.org/officeDocument/2006/relationships/image" Target="../media/image21.png"/><Relationship Id="rId9" Type="http://schemas.openxmlformats.org/officeDocument/2006/relationships/customXml" Target="../ink/ink76.xml"/><Relationship Id="rId14" Type="http://schemas.openxmlformats.org/officeDocument/2006/relationships/customXml" Target="../ink/ink79.xml"/><Relationship Id="rId22" Type="http://schemas.openxmlformats.org/officeDocument/2006/relationships/image" Target="../media/image37.png"/><Relationship Id="rId27" Type="http://schemas.openxmlformats.org/officeDocument/2006/relationships/customXml" Target="../ink/ink86.xml"/><Relationship Id="rId30" Type="http://schemas.openxmlformats.org/officeDocument/2006/relationships/image" Target="../media/image50.png"/><Relationship Id="rId35" Type="http://schemas.openxmlformats.org/officeDocument/2006/relationships/customXml" Target="../ink/ink90.xml"/><Relationship Id="rId8" Type="http://schemas.openxmlformats.org/officeDocument/2006/relationships/image" Target="../media/image23.png"/><Relationship Id="rId3" Type="http://schemas.openxmlformats.org/officeDocument/2006/relationships/customXml" Target="../ink/ink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8A8EBDA0-6275-86CB-CFA9-031C2F6C9B06}"/>
              </a:ext>
            </a:extLst>
          </p:cNvPr>
          <p:cNvSpPr/>
          <p:nvPr/>
        </p:nvSpPr>
        <p:spPr>
          <a:xfrm>
            <a:off x="3564000" y="468360"/>
            <a:ext cx="5180040" cy="4000320"/>
          </a:xfrm>
          <a:custGeom>
            <a:avLst/>
            <a:gdLst>
              <a:gd name="f0" fmla="val w"/>
              <a:gd name="f1" fmla="val h"/>
              <a:gd name="f2" fmla="val 0"/>
              <a:gd name="f3" fmla="val 11113"/>
              <a:gd name="f4" fmla="val 14391"/>
              <a:gd name="f5" fmla="*/ f0 1 0"/>
              <a:gd name="f6" fmla="*/ f1 1 0"/>
              <a:gd name="f7" fmla="*/ 0 f5 1"/>
              <a:gd name="f8" fmla="*/ f4 f5 1"/>
              <a:gd name="f9" fmla="*/ f3 f6 1"/>
              <a:gd name="f10" fmla="*/ 0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" t="f10" r="f8" b="f9"/>
            <a:pathLst>
              <a:path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2800" b="0" i="1" u="none" strike="noStrike" baseline="0" dirty="0">
              <a:ln>
                <a:noFill/>
              </a:ln>
              <a:solidFill>
                <a:srgbClr val="FFFFFF"/>
              </a:solidFill>
              <a:latin typeface="Century Gothic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igura a mano libera 2">
            <a:extLst>
              <a:ext uri="{FF2B5EF4-FFF2-40B4-BE49-F238E27FC236}">
                <a16:creationId xmlns:a16="http://schemas.microsoft.com/office/drawing/2014/main" id="{A7FD6AE4-1B7F-7CB0-1F8C-51F389A6EB1A}"/>
              </a:ext>
            </a:extLst>
          </p:cNvPr>
          <p:cNvSpPr/>
          <p:nvPr/>
        </p:nvSpPr>
        <p:spPr>
          <a:xfrm>
            <a:off x="3527640" y="5020200"/>
            <a:ext cx="5251320" cy="420480"/>
          </a:xfrm>
          <a:custGeom>
            <a:avLst/>
            <a:gdLst>
              <a:gd name="f0" fmla="val w"/>
              <a:gd name="f1" fmla="val h"/>
              <a:gd name="f2" fmla="val 0"/>
              <a:gd name="f3" fmla="val 1170"/>
              <a:gd name="f4" fmla="val 14589"/>
              <a:gd name="f5" fmla="*/ f0 1 0"/>
              <a:gd name="f6" fmla="*/ f1 1 0"/>
              <a:gd name="f7" fmla="*/ 0 f5 1"/>
              <a:gd name="f8" fmla="*/ f4 f5 1"/>
              <a:gd name="f9" fmla="*/ f3 f6 1"/>
              <a:gd name="f10" fmla="*/ 0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" t="f10" r="f8" b="f9"/>
            <a:pathLst>
              <a:path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 b="0"/>
            </a:pPr>
            <a:r>
              <a:rPr lang="it-IT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DejaVu Sans" pitchFamily="2"/>
                <a:cs typeface="DejaVu Sans" pitchFamily="2"/>
              </a:rPr>
              <a:t>Giuseppina Paola Viscardi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82D153-7F7A-1DF4-4466-879A0C41C8AE}"/>
              </a:ext>
            </a:extLst>
          </p:cNvPr>
          <p:cNvSpPr txBox="1"/>
          <p:nvPr/>
        </p:nvSpPr>
        <p:spPr>
          <a:xfrm>
            <a:off x="178421" y="133724"/>
            <a:ext cx="309927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spcBef>
                <a:spcPts val="649"/>
              </a:spcBef>
              <a:defRPr sz="1800"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itchFamily="18"/>
                <a:ea typeface="DejaVu Sans" pitchFamily="2"/>
                <a:cs typeface="DejaVu Sans" pitchFamily="2"/>
              </a:rPr>
              <a:t>Final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18"/>
                <a:ea typeface="DejaVu Sans" pitchFamily="2"/>
                <a:cs typeface="DejaVu Sans" pitchFamily="2"/>
              </a:rPr>
              <a:t> Lesson </a:t>
            </a:r>
          </a:p>
          <a:p>
            <a:pPr algn="ctr" hangingPunct="0">
              <a:spcBef>
                <a:spcPts val="649"/>
              </a:spcBef>
              <a:defRPr sz="1800"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18"/>
                <a:ea typeface="DejaVu Sans" pitchFamily="2"/>
                <a:cs typeface="DejaVu Sans" pitchFamily="2"/>
              </a:rPr>
              <a:t>12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itchFamily="18"/>
                <a:ea typeface="DejaVu Sans" pitchFamily="2"/>
                <a:cs typeface="DejaVu Sans" pitchFamily="2"/>
              </a:rPr>
              <a:t>May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18"/>
                <a:ea typeface="DejaVu Sans" pitchFamily="2"/>
                <a:cs typeface="DejaVu Sans" pitchFamily="2"/>
              </a:rPr>
              <a:t> 2023</a:t>
            </a:r>
          </a:p>
          <a:p>
            <a:pPr algn="ctr" hangingPunct="0">
              <a:spcBef>
                <a:spcPts val="649"/>
              </a:spcBef>
              <a:defRPr sz="1800"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itchFamily="18"/>
                <a:ea typeface="DejaVu Sans" pitchFamily="2"/>
                <a:cs typeface="DejaVu Sans" pitchFamily="2"/>
              </a:rPr>
              <a:t>Practical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18"/>
                <a:ea typeface="DejaVu Sans" pitchFamily="2"/>
                <a:cs typeface="DejaVu Sans" pitchFamily="2"/>
              </a:rPr>
              <a:t> Organization (work schedule in Bologna)</a:t>
            </a:r>
            <a:endParaRPr lang="it-IT" sz="2000" dirty="0"/>
          </a:p>
        </p:txBody>
      </p:sp>
      <p:pic>
        <p:nvPicPr>
          <p:cNvPr id="1025" name="Picture 1" descr="page1image1276333824">
            <a:extLst>
              <a:ext uri="{FF2B5EF4-FFF2-40B4-BE49-F238E27FC236}">
                <a16:creationId xmlns:a16="http://schemas.microsoft.com/office/drawing/2014/main" id="{F497434F-48EE-F3BA-936E-4FF368F7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459" y="-494353"/>
            <a:ext cx="54483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B808F1F1-C163-CE22-1657-D51914CB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288" y="175798"/>
            <a:ext cx="5661058" cy="3170099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LEARNING AND TRAINING </a:t>
            </a:r>
          </a:p>
          <a:p>
            <a:pPr algn="just"/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ERASMUS+ BLENDED INTENSIVE PROGRAMME 2022/23 </a:t>
            </a:r>
          </a:p>
          <a:p>
            <a:pPr algn="just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PART A: SHARED ON-LINE LESSONS (20 March-12 </a:t>
            </a: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</a:rPr>
              <a:t>May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just"/>
            <a:endParaRPr lang="it-IT" sz="1600" i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it-IT" sz="2000" b="1" i="1" dirty="0" err="1">
                <a:solidFill>
                  <a:schemeClr val="accent4">
                    <a:lumMod val="75000"/>
                  </a:schemeClr>
                </a:solidFill>
              </a:rPr>
              <a:t>Digitizing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</a:rPr>
              <a:t> a Lexicon. How to Work with Words for the Study of </a:t>
            </a:r>
            <a:r>
              <a:rPr lang="it-IT" sz="2000" b="1" i="1" dirty="0" err="1">
                <a:solidFill>
                  <a:schemeClr val="accent4">
                    <a:lumMod val="75000"/>
                  </a:schemeClr>
                </a:solidFill>
              </a:rPr>
              <a:t>Religions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</a:rPr>
              <a:t> in the </a:t>
            </a:r>
            <a:r>
              <a:rPr lang="it-IT" sz="2000" b="1" i="1" dirty="0" err="1">
                <a:solidFill>
                  <a:schemeClr val="accent4">
                    <a:lumMod val="75000"/>
                  </a:schemeClr>
                </a:solidFill>
              </a:rPr>
              <a:t>Graeco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</a:rPr>
              <a:t>-Roman World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it-IT" sz="1600" b="0" i="1" dirty="0">
              <a:solidFill>
                <a:schemeClr val="accent4">
                  <a:lumMod val="75000"/>
                </a:schemeClr>
              </a:solidFill>
              <a:effectLst/>
              <a:latin typeface="Opensans"/>
            </a:endParaRPr>
          </a:p>
          <a:p>
            <a:pPr algn="just"/>
            <a:r>
              <a:rPr lang="it-IT" sz="1600" b="0" i="1" dirty="0">
                <a:effectLst/>
                <a:latin typeface="Opensans"/>
              </a:rPr>
              <a:t>Seminar </a:t>
            </a:r>
            <a:r>
              <a:rPr lang="it-IT" sz="1600" b="0" i="1" dirty="0" err="1">
                <a:effectLst/>
                <a:latin typeface="Opensans"/>
              </a:rPr>
              <a:t>cycle</a:t>
            </a:r>
            <a:r>
              <a:rPr lang="it-IT" sz="1600" b="0" i="1" dirty="0">
                <a:effectLst/>
                <a:latin typeface="Opensans"/>
              </a:rPr>
              <a:t> </a:t>
            </a:r>
            <a:r>
              <a:rPr lang="it-IT" sz="1600" b="0" i="1" dirty="0" err="1">
                <a:effectLst/>
                <a:latin typeface="Opensans"/>
              </a:rPr>
              <a:t>planned</a:t>
            </a:r>
            <a:r>
              <a:rPr lang="it-IT" sz="1600" b="0" i="1" dirty="0">
                <a:effectLst/>
                <a:latin typeface="Opensans"/>
              </a:rPr>
              <a:t> for the </a:t>
            </a:r>
            <a:r>
              <a:rPr lang="it-IT" sz="1600" b="0" i="1" dirty="0" err="1">
                <a:effectLst/>
                <a:latin typeface="Opensans"/>
              </a:rPr>
              <a:t>Master's</a:t>
            </a:r>
            <a:r>
              <a:rPr lang="it-IT" sz="1600" b="0" i="1" dirty="0">
                <a:effectLst/>
                <a:latin typeface="Opensans"/>
              </a:rPr>
              <a:t> Degree in </a:t>
            </a:r>
            <a:r>
              <a:rPr lang="it-IT" sz="1600" b="0" i="1" dirty="0" err="1">
                <a:effectLst/>
                <a:latin typeface="Opensans"/>
              </a:rPr>
              <a:t>Historical</a:t>
            </a:r>
            <a:r>
              <a:rPr lang="it-IT" sz="1600" b="0" i="1" dirty="0">
                <a:effectLst/>
                <a:latin typeface="Opensans"/>
              </a:rPr>
              <a:t> and Oriental Sciences, University of Bologna (20 March-27 </a:t>
            </a:r>
            <a:r>
              <a:rPr lang="it-IT" sz="1600" b="0" i="1" dirty="0" err="1">
                <a:effectLst/>
                <a:latin typeface="Opensans"/>
              </a:rPr>
              <a:t>May</a:t>
            </a:r>
            <a:r>
              <a:rPr lang="it-IT" sz="1600" b="0" i="1" dirty="0">
                <a:effectLst/>
                <a:latin typeface="Opensans"/>
              </a:rPr>
              <a:t>)</a:t>
            </a:r>
          </a:p>
          <a:p>
            <a:pPr algn="just"/>
            <a:r>
              <a:rPr lang="it-IT" sz="1600" b="0" i="1" dirty="0" err="1">
                <a:effectLst/>
                <a:latin typeface="Opensans"/>
              </a:rPr>
              <a:t>Valid</a:t>
            </a:r>
            <a:r>
              <a:rPr lang="it-IT" sz="1600" b="0" i="1" dirty="0">
                <a:effectLst/>
                <a:latin typeface="Opensans"/>
              </a:rPr>
              <a:t> for the </a:t>
            </a:r>
            <a:r>
              <a:rPr lang="it-IT" sz="1600" b="0" i="1" dirty="0" err="1">
                <a:effectLst/>
                <a:latin typeface="Opensans"/>
              </a:rPr>
              <a:t>acquisition</a:t>
            </a:r>
            <a:r>
              <a:rPr lang="it-IT" sz="1600" b="0" i="1" dirty="0">
                <a:effectLst/>
                <a:latin typeface="Opensans"/>
              </a:rPr>
              <a:t> of Seminar </a:t>
            </a:r>
            <a:r>
              <a:rPr lang="it-IT" sz="1600" b="0" i="1" dirty="0" err="1">
                <a:effectLst/>
                <a:latin typeface="Opensans"/>
              </a:rPr>
              <a:t>CFUs</a:t>
            </a:r>
            <a:r>
              <a:rPr lang="it-IT" sz="1600" b="0" i="1" dirty="0">
                <a:effectLst/>
                <a:latin typeface="Opensans"/>
              </a:rPr>
              <a:t> </a:t>
            </a:r>
            <a:r>
              <a:rPr lang="it-IT" sz="1600" b="0" i="1" dirty="0" err="1">
                <a:effectLst/>
                <a:latin typeface="Opensans"/>
              </a:rPr>
              <a:t>as</a:t>
            </a:r>
            <a:r>
              <a:rPr lang="it-IT" sz="1600" b="0" i="1" dirty="0">
                <a:effectLst/>
                <a:latin typeface="Opensans"/>
              </a:rPr>
              <a:t> a </a:t>
            </a:r>
            <a:r>
              <a:rPr lang="it-IT" sz="1600" b="0" i="1" dirty="0" err="1">
                <a:effectLst/>
                <a:latin typeface="Opensans"/>
              </a:rPr>
              <a:t>closed</a:t>
            </a:r>
            <a:r>
              <a:rPr lang="it-IT" sz="1600" b="0" i="1" dirty="0">
                <a:effectLst/>
                <a:latin typeface="Opensans"/>
              </a:rPr>
              <a:t>-loop Seminar </a:t>
            </a:r>
            <a:r>
              <a:rPr lang="it-IT" sz="1600" b="0" dirty="0">
                <a:effectLst/>
                <a:latin typeface="Opensans"/>
              </a:rPr>
              <a:t>[6 ECTS]</a:t>
            </a:r>
          </a:p>
          <a:p>
            <a:pPr algn="just"/>
            <a:r>
              <a:rPr lang="it-IT" sz="1600" b="0" i="1" dirty="0" err="1">
                <a:effectLst/>
                <a:latin typeface="Opensans"/>
              </a:rPr>
              <a:t>Proposing</a:t>
            </a:r>
            <a:r>
              <a:rPr lang="it-IT" sz="1600" b="0" i="1" dirty="0">
                <a:effectLst/>
                <a:latin typeface="Opensans"/>
              </a:rPr>
              <a:t> </a:t>
            </a:r>
            <a:r>
              <a:rPr lang="it-IT" sz="1600" b="0" i="1" dirty="0" err="1">
                <a:effectLst/>
                <a:latin typeface="Opensans"/>
              </a:rPr>
              <a:t>lecturer</a:t>
            </a:r>
            <a:r>
              <a:rPr lang="it-IT" sz="1600" b="0" i="1" dirty="0">
                <a:effectLst/>
                <a:latin typeface="Opensans"/>
              </a:rPr>
              <a:t>: prof. Giuseppina Paola Viscardi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698DEB-E0CE-7067-7D18-4F832766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44" y="3569464"/>
            <a:ext cx="5734555" cy="324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6D9FF1EE-16A1-B5F4-DFD0-7623BB36E3E5}"/>
                  </a:ext>
                </a:extLst>
              </p14:cNvPr>
              <p14:cNvContentPartPr/>
              <p14:nvPr/>
            </p14:nvContentPartPr>
            <p14:xfrm>
              <a:off x="5073259" y="2114172"/>
              <a:ext cx="360" cy="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6D9FF1EE-16A1-B5F4-DFD0-7623BB36E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5259" y="200617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id="{B6FB4AB2-0EC6-8D2C-5993-EDBCD98C8D23}"/>
              </a:ext>
            </a:extLst>
          </p:cNvPr>
          <p:cNvGrpSpPr/>
          <p:nvPr/>
        </p:nvGrpSpPr>
        <p:grpSpPr>
          <a:xfrm>
            <a:off x="1995259" y="3977172"/>
            <a:ext cx="11880" cy="16920"/>
            <a:chOff x="1995259" y="3977172"/>
            <a:chExt cx="11880" cy="169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308853D4-9EA8-9BB2-956C-660984D1DD05}"/>
                    </a:ext>
                  </a:extLst>
                </p14:cNvPr>
                <p14:cNvContentPartPr/>
                <p14:nvPr/>
              </p14:nvContentPartPr>
              <p14:xfrm>
                <a:off x="2006779" y="3993732"/>
                <a:ext cx="360" cy="36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308853D4-9EA8-9BB2-956C-660984D1DD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88779" y="388573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2060AAD2-1C47-6555-FFE4-8B040725CAEE}"/>
                    </a:ext>
                  </a:extLst>
                </p14:cNvPr>
                <p14:cNvContentPartPr/>
                <p14:nvPr/>
              </p14:nvContentPartPr>
              <p14:xfrm>
                <a:off x="1995259" y="3977172"/>
                <a:ext cx="11880" cy="1692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2060AAD2-1C47-6555-FFE4-8B040725CA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77259" y="3869172"/>
                  <a:ext cx="4752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0627C03F-0B2B-1DCD-A073-2DBB651F32F9}"/>
                  </a:ext>
                </a:extLst>
              </p14:cNvPr>
              <p14:cNvContentPartPr/>
              <p14:nvPr/>
            </p14:nvContentPartPr>
            <p14:xfrm>
              <a:off x="1538059" y="4067532"/>
              <a:ext cx="36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0627C03F-0B2B-1DCD-A073-2DBB651F32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0059" y="395953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9C477296-EA2E-5782-397C-D9779E02B17B}"/>
              </a:ext>
            </a:extLst>
          </p:cNvPr>
          <p:cNvGrpSpPr/>
          <p:nvPr/>
        </p:nvGrpSpPr>
        <p:grpSpPr>
          <a:xfrm>
            <a:off x="1703299" y="3031812"/>
            <a:ext cx="360" cy="360"/>
            <a:chOff x="1703299" y="3031812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CD91D575-92D3-3FC9-4272-CD893BCB2B8D}"/>
                    </a:ext>
                  </a:extLst>
                </p14:cNvPr>
                <p14:cNvContentPartPr/>
                <p14:nvPr/>
              </p14:nvContentPartPr>
              <p14:xfrm>
                <a:off x="1703299" y="3031812"/>
                <a:ext cx="360" cy="36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CD91D575-92D3-3FC9-4272-CD893BCB2B8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5299" y="29238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4B2B6825-4A86-56AD-2BA3-51E5ACC0B88C}"/>
                    </a:ext>
                  </a:extLst>
                </p14:cNvPr>
                <p14:cNvContentPartPr/>
                <p14:nvPr/>
              </p14:nvContentPartPr>
              <p14:xfrm>
                <a:off x="1703299" y="3031812"/>
                <a:ext cx="360" cy="36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4B2B6825-4A86-56AD-2BA3-51E5ACC0B8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5299" y="29238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959EE3D2-759A-27B8-DD67-EBBC69F85F51}"/>
                  </a:ext>
                </a:extLst>
              </p14:cNvPr>
              <p14:cNvContentPartPr/>
              <p14:nvPr/>
            </p14:nvContentPartPr>
            <p14:xfrm>
              <a:off x="1792579" y="569772"/>
              <a:ext cx="360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959EE3D2-759A-27B8-DD67-EBBC69F85F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4579" y="46177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A1149FC8-A150-CA99-76B3-2DF1DA5ED607}"/>
                  </a:ext>
                </a:extLst>
              </p14:cNvPr>
              <p14:cNvContentPartPr/>
              <p14:nvPr/>
            </p14:nvContentPartPr>
            <p14:xfrm>
              <a:off x="1002739" y="2649852"/>
              <a:ext cx="360" cy="36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A1149FC8-A150-CA99-76B3-2DF1DA5ED6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4739" y="254185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o 26">
            <a:extLst>
              <a:ext uri="{FF2B5EF4-FFF2-40B4-BE49-F238E27FC236}">
                <a16:creationId xmlns:a16="http://schemas.microsoft.com/office/drawing/2014/main" id="{0603B895-4AC0-C20A-A634-B03CAE7C4C2C}"/>
              </a:ext>
            </a:extLst>
          </p:cNvPr>
          <p:cNvGrpSpPr/>
          <p:nvPr/>
        </p:nvGrpSpPr>
        <p:grpSpPr>
          <a:xfrm>
            <a:off x="2039179" y="2954412"/>
            <a:ext cx="360" cy="34920"/>
            <a:chOff x="2039179" y="2954412"/>
            <a:chExt cx="360" cy="349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8514F08C-15A4-13D9-9138-2C38B7F07129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6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8514F08C-15A4-13D9-9138-2C38B7F071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1179" y="28464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BF865CD7-402B-6148-ACAC-B1271C57BF89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6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BF865CD7-402B-6148-ACAC-B1271C57BF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1179" y="28464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910B3D6B-E8DE-CF49-5BBB-9B868F8E8E25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492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910B3D6B-E8DE-CF49-5BBB-9B868F8E8E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21179" y="2846412"/>
                  <a:ext cx="3600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2DF3BD03-A6A4-6C96-438B-E9E1CA8232E0}"/>
                  </a:ext>
                </a:extLst>
              </p14:cNvPr>
              <p14:cNvContentPartPr/>
              <p14:nvPr/>
            </p14:nvContentPartPr>
            <p14:xfrm>
              <a:off x="4132219" y="2881332"/>
              <a:ext cx="360" cy="36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2DF3BD03-A6A4-6C96-438B-E9E1CA8232E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14219" y="277333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E8BBD630-2436-A8D6-5F86-E28DDFE51B82}"/>
                  </a:ext>
                </a:extLst>
              </p14:cNvPr>
              <p14:cNvContentPartPr/>
              <p14:nvPr/>
            </p14:nvContentPartPr>
            <p14:xfrm>
              <a:off x="1318796" y="258956"/>
              <a:ext cx="360" cy="36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E8BBD630-2436-A8D6-5F86-E28DDFE51B8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00796" y="1509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DA199D3-CDBB-FC6E-0EA4-2670907674A9}"/>
                  </a:ext>
                </a:extLst>
              </p14:cNvPr>
              <p14:cNvContentPartPr/>
              <p14:nvPr/>
            </p14:nvContentPartPr>
            <p14:xfrm>
              <a:off x="1342196" y="28916"/>
              <a:ext cx="360" cy="36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DA199D3-CDBB-FC6E-0EA4-2670907674A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24196" y="-7908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o 32">
            <a:extLst>
              <a:ext uri="{FF2B5EF4-FFF2-40B4-BE49-F238E27FC236}">
                <a16:creationId xmlns:a16="http://schemas.microsoft.com/office/drawing/2014/main" id="{CF4510CA-8F6E-B7CB-E91F-0C9930DFBB65}"/>
              </a:ext>
            </a:extLst>
          </p:cNvPr>
          <p:cNvGrpSpPr/>
          <p:nvPr/>
        </p:nvGrpSpPr>
        <p:grpSpPr>
          <a:xfrm>
            <a:off x="563516" y="3957956"/>
            <a:ext cx="43920" cy="71280"/>
            <a:chOff x="563516" y="3957956"/>
            <a:chExt cx="43920" cy="71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305C8645-D829-196F-9938-2206EA037572}"/>
                    </a:ext>
                  </a:extLst>
                </p14:cNvPr>
                <p14:cNvContentPartPr/>
                <p14:nvPr/>
              </p14:nvContentPartPr>
              <p14:xfrm>
                <a:off x="563516" y="3957956"/>
                <a:ext cx="360" cy="36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305C8645-D829-196F-9938-2206EA0375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5516" y="384995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18EC9DD0-9AEE-967B-7C21-39345780DBB2}"/>
                    </a:ext>
                  </a:extLst>
                </p14:cNvPr>
                <p14:cNvContentPartPr/>
                <p14:nvPr/>
              </p14:nvContentPartPr>
              <p14:xfrm>
                <a:off x="607076" y="4028876"/>
                <a:ext cx="360" cy="36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18EC9DD0-9AEE-967B-7C21-39345780DB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9076" y="392087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2146EC8A-BB64-8CBE-E268-11411B17C2EB}"/>
                  </a:ext>
                </a:extLst>
              </p14:cNvPr>
              <p14:cNvContentPartPr/>
              <p14:nvPr/>
            </p14:nvContentPartPr>
            <p14:xfrm>
              <a:off x="4498316" y="2782196"/>
              <a:ext cx="360" cy="36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2146EC8A-BB64-8CBE-E268-11411B17C2E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80316" y="2674196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o 36">
            <a:extLst>
              <a:ext uri="{FF2B5EF4-FFF2-40B4-BE49-F238E27FC236}">
                <a16:creationId xmlns:a16="http://schemas.microsoft.com/office/drawing/2014/main" id="{FE20283C-5DCB-BCE5-509B-1B15AC73E492}"/>
              </a:ext>
            </a:extLst>
          </p:cNvPr>
          <p:cNvGrpSpPr/>
          <p:nvPr/>
        </p:nvGrpSpPr>
        <p:grpSpPr>
          <a:xfrm>
            <a:off x="5146316" y="2878316"/>
            <a:ext cx="360" cy="360"/>
            <a:chOff x="5146316" y="287831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3B3F8E0F-4C48-58C3-E292-AA5CAAD4DEFA}"/>
                    </a:ext>
                  </a:extLst>
                </p14:cNvPr>
                <p14:cNvContentPartPr/>
                <p14:nvPr/>
              </p14:nvContentPartPr>
              <p14:xfrm>
                <a:off x="5146316" y="2878316"/>
                <a:ext cx="360" cy="360"/>
              </p14:xfrm>
            </p:contentPart>
          </mc:Choice>
          <mc:Fallback xmlns=""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3B3F8E0F-4C48-58C3-E292-AA5CAAD4DEF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28316" y="2770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D4400352-7908-B627-2C20-8DAA450FB1C6}"/>
                    </a:ext>
                  </a:extLst>
                </p14:cNvPr>
                <p14:cNvContentPartPr/>
                <p14:nvPr/>
              </p14:nvContentPartPr>
              <p14:xfrm>
                <a:off x="5146316" y="2878316"/>
                <a:ext cx="360" cy="360"/>
              </p14:xfrm>
            </p:contentPart>
          </mc:Choice>
          <mc:Fallback xmlns=""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D4400352-7908-B627-2C20-8DAA450FB1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28316" y="2770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C7D81A8D-F80C-68E4-B83A-63587E51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" y="8065"/>
            <a:ext cx="3027218" cy="20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AE70873-7404-6735-614E-8DCDF1A62AD2}"/>
              </a:ext>
            </a:extLst>
          </p:cNvPr>
          <p:cNvSpPr txBox="1"/>
          <p:nvPr/>
        </p:nvSpPr>
        <p:spPr>
          <a:xfrm>
            <a:off x="3070384" y="171817"/>
            <a:ext cx="623866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sz="13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FOREIGN STUDENTS </a:t>
            </a:r>
          </a:p>
          <a:p>
            <a:pPr lvl="0" algn="just"/>
            <a:r>
              <a:rPr lang="it-IT" sz="13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Iida </a:t>
            </a:r>
            <a:r>
              <a:rPr lang="en-US" sz="1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Huitula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University of Helsinki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Jamie </a:t>
            </a:r>
            <a:r>
              <a:rPr lang="en-US" sz="1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Vesterinen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University of Helsinki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3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Haowei</a:t>
            </a:r>
            <a:r>
              <a:rPr lang="en-US" sz="13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Zhang</a:t>
            </a:r>
            <a:r>
              <a:rPr lang="en-US" sz="13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3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Universität Bielefeld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3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Johannes Heinrich </a:t>
            </a:r>
            <a:r>
              <a:rPr lang="en-US" sz="1300" b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Zils</a:t>
            </a:r>
            <a:r>
              <a:rPr lang="en-US" sz="13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3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Universität Bielefeld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Rafael Rodríguez Pérez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Universidad de Sevilla – US (PhD)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Silvia Ghedini</a:t>
            </a: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Universidad</a:t>
            </a: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Pablo de </a:t>
            </a:r>
            <a:r>
              <a:rPr lang="it-IT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Olavide</a:t>
            </a: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de Sevilla – UPO (PhD)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Esperanza </a:t>
            </a:r>
            <a:r>
              <a:rPr lang="it-IT" sz="1300" b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Ródenas</a:t>
            </a:r>
            <a:r>
              <a:rPr lang="it-IT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Universidad</a:t>
            </a: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Pablo de </a:t>
            </a:r>
            <a:r>
              <a:rPr lang="it-IT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Olavide</a:t>
            </a: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de Sevilla – UPO (PhD)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Laura Ramos </a:t>
            </a:r>
            <a:r>
              <a:rPr lang="it-IT" sz="1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Martínez</a:t>
            </a:r>
            <a:r>
              <a:rPr lang="it-IT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Universidad</a:t>
            </a: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Pablo de </a:t>
            </a:r>
            <a:r>
              <a:rPr lang="it-IT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Olavide</a:t>
            </a: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de Sevilla – UPO (PhD)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Alexandre </a:t>
            </a:r>
            <a:r>
              <a:rPr lang="it-IT" sz="1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Morón</a:t>
            </a:r>
            <a:r>
              <a:rPr lang="it-IT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Universidad</a:t>
            </a: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Carlos III de Madrid (</a:t>
            </a:r>
            <a:r>
              <a:rPr lang="it-IT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Universidad</a:t>
            </a: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de Santiago de Compostela – USC)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Paula Somas Sánchez, 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Universidad Carlos III de Madrid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Sara </a:t>
            </a:r>
            <a:r>
              <a:rPr lang="it-IT" sz="1300" b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Escudero</a:t>
            </a:r>
            <a:r>
              <a:rPr lang="it-IT" sz="13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300" b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Bados</a:t>
            </a:r>
            <a:r>
              <a:rPr lang="it-IT" sz="13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it-IT" sz="13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Universidad</a:t>
            </a: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Carlos III de Madrid,</a:t>
            </a:r>
            <a:r>
              <a:rPr lang="it-IT" sz="13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1300" b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Leire</a:t>
            </a:r>
            <a:r>
              <a:rPr lang="it-IT" sz="13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Moro Arana</a:t>
            </a:r>
            <a:r>
              <a:rPr lang="it-IT" sz="13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13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Universidad</a:t>
            </a:r>
            <a:r>
              <a:rPr lang="it-IT" sz="13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Complutense de Madrid, 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300" b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Aitor</a:t>
            </a:r>
            <a:r>
              <a:rPr lang="en-US" sz="13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Boada Benito</a:t>
            </a:r>
            <a:r>
              <a:rPr lang="en-US" sz="13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it-IT" sz="13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3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Universidad</a:t>
            </a:r>
            <a:r>
              <a:rPr lang="it-IT" sz="13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Complutense de Madrid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3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Blas Bouza </a:t>
            </a:r>
            <a:r>
              <a:rPr lang="en-US" sz="1300" b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Moares</a:t>
            </a:r>
            <a:r>
              <a:rPr lang="en-US" sz="13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Universidad </a:t>
            </a:r>
            <a:r>
              <a:rPr lang="en-US" sz="13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Complutense</a:t>
            </a:r>
            <a:r>
              <a:rPr lang="en-US" sz="13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de Madrid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Mateusz Kula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Jagiellonian University of Kraków (PhD)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Sławomir</a:t>
            </a:r>
            <a:r>
              <a:rPr lang="en-US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Bobola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Jagiellonian University of Kraków (PhD)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Alicja</a:t>
            </a:r>
            <a:r>
              <a:rPr lang="en-US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Trubas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Jagiellonian University of Kraków, 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Gabriela </a:t>
            </a:r>
            <a:r>
              <a:rPr lang="en-US" sz="1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Szczepanik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Jagiellonian University of Kraków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Alicja</a:t>
            </a:r>
            <a:r>
              <a:rPr lang="en-US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Marczewska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Jagiellonian University of Kraków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UcPeriod"/>
            </a:pPr>
            <a:endParaRPr lang="it-IT" sz="1300" dirty="0">
              <a:solidFill>
                <a:srgbClr val="2424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it-IT" sz="1300" b="1" dirty="0">
                <a:solidFill>
                  <a:srgbClr val="2424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ITALIAN STUDENTS</a:t>
            </a:r>
            <a:endParaRPr lang="it-IT" sz="1300" b="1" dirty="0">
              <a:solidFill>
                <a:srgbClr val="2424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Caterina Borgatti (SSO) &gt; </a:t>
            </a:r>
            <a:r>
              <a:rPr lang="it-IT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teleo</a:t>
            </a:r>
            <a:r>
              <a:rPr lang="it-IT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it-IT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telesthai</a:t>
            </a:r>
            <a:r>
              <a:rPr lang="it-IT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it-IT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telestiké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Gabriella </a:t>
            </a:r>
            <a:r>
              <a:rPr lang="it-IT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Lanziani</a:t>
            </a: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(SSO) &gt; </a:t>
            </a:r>
            <a:r>
              <a:rPr lang="it-IT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signum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 Zanfi (SSO) &gt; </a:t>
            </a:r>
            <a:r>
              <a:rPr lang="it-IT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cherem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Francesca De Lorenzi (Filologia) &gt; </a:t>
            </a:r>
            <a:r>
              <a:rPr lang="it-IT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miraculm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Maria Chiara Bruni (Filologia) &gt; </a:t>
            </a:r>
            <a:r>
              <a:rPr lang="it-IT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anathema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Lucia Maglianesi (Italianistica) &gt; </a:t>
            </a:r>
            <a:r>
              <a:rPr lang="it-IT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prodigium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Daniela Miccoli (Storia-Triennale) &gt; </a:t>
            </a:r>
            <a:r>
              <a:rPr lang="it-IT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augur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9EF6CDC-3C5F-2BBB-A0D8-00C2C5907553}"/>
              </a:ext>
            </a:extLst>
          </p:cNvPr>
          <p:cNvSpPr txBox="1"/>
          <p:nvPr/>
        </p:nvSpPr>
        <p:spPr>
          <a:xfrm>
            <a:off x="34298" y="2303011"/>
            <a:ext cx="2847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LIST OF STUDENTS PARTICIPATING IN ERASMUS + BLENDED INTENSIVE PROGRAM "DIGITIZING A LEXICON"</a:t>
            </a:r>
          </a:p>
          <a:p>
            <a:pPr algn="ctr"/>
            <a:endParaRPr lang="it-IT" sz="18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3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6D9FF1EE-16A1-B5F4-DFD0-7623BB36E3E5}"/>
                  </a:ext>
                </a:extLst>
              </p14:cNvPr>
              <p14:cNvContentPartPr/>
              <p14:nvPr/>
            </p14:nvContentPartPr>
            <p14:xfrm>
              <a:off x="5073259" y="2114172"/>
              <a:ext cx="360" cy="36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6D9FF1EE-16A1-B5F4-DFD0-7623BB36E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5259" y="200617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id="{B6FB4AB2-0EC6-8D2C-5993-EDBCD98C8D23}"/>
              </a:ext>
            </a:extLst>
          </p:cNvPr>
          <p:cNvGrpSpPr/>
          <p:nvPr/>
        </p:nvGrpSpPr>
        <p:grpSpPr>
          <a:xfrm>
            <a:off x="1995259" y="3977172"/>
            <a:ext cx="11880" cy="16920"/>
            <a:chOff x="1995259" y="3977172"/>
            <a:chExt cx="11880" cy="169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308853D4-9EA8-9BB2-956C-660984D1DD05}"/>
                    </a:ext>
                  </a:extLst>
                </p14:cNvPr>
                <p14:cNvContentPartPr/>
                <p14:nvPr/>
              </p14:nvContentPartPr>
              <p14:xfrm>
                <a:off x="2006779" y="3993732"/>
                <a:ext cx="360" cy="36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308853D4-9EA8-9BB2-956C-660984D1DD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88779" y="388573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2060AAD2-1C47-6555-FFE4-8B040725CAEE}"/>
                    </a:ext>
                  </a:extLst>
                </p14:cNvPr>
                <p14:cNvContentPartPr/>
                <p14:nvPr/>
              </p14:nvContentPartPr>
              <p14:xfrm>
                <a:off x="1995259" y="3977172"/>
                <a:ext cx="11880" cy="1692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2060AAD2-1C47-6555-FFE4-8B040725CA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77259" y="3869172"/>
                  <a:ext cx="4752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0627C03F-0B2B-1DCD-A073-2DBB651F32F9}"/>
                  </a:ext>
                </a:extLst>
              </p14:cNvPr>
              <p14:cNvContentPartPr/>
              <p14:nvPr/>
            </p14:nvContentPartPr>
            <p14:xfrm>
              <a:off x="1538059" y="4067532"/>
              <a:ext cx="360" cy="3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0627C03F-0B2B-1DCD-A073-2DBB651F32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0059" y="395953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9C477296-EA2E-5782-397C-D9779E02B17B}"/>
              </a:ext>
            </a:extLst>
          </p:cNvPr>
          <p:cNvGrpSpPr/>
          <p:nvPr/>
        </p:nvGrpSpPr>
        <p:grpSpPr>
          <a:xfrm>
            <a:off x="1703299" y="3031812"/>
            <a:ext cx="360" cy="360"/>
            <a:chOff x="1703299" y="3031812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CD91D575-92D3-3FC9-4272-CD893BCB2B8D}"/>
                    </a:ext>
                  </a:extLst>
                </p14:cNvPr>
                <p14:cNvContentPartPr/>
                <p14:nvPr/>
              </p14:nvContentPartPr>
              <p14:xfrm>
                <a:off x="1703299" y="3031812"/>
                <a:ext cx="360" cy="36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CD91D575-92D3-3FC9-4272-CD893BCB2B8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5299" y="29238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4B2B6825-4A86-56AD-2BA3-51E5ACC0B88C}"/>
                    </a:ext>
                  </a:extLst>
                </p14:cNvPr>
                <p14:cNvContentPartPr/>
                <p14:nvPr/>
              </p14:nvContentPartPr>
              <p14:xfrm>
                <a:off x="1703299" y="3031812"/>
                <a:ext cx="360" cy="36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4B2B6825-4A86-56AD-2BA3-51E5ACC0B8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5299" y="29238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959EE3D2-759A-27B8-DD67-EBBC69F85F51}"/>
                  </a:ext>
                </a:extLst>
              </p14:cNvPr>
              <p14:cNvContentPartPr/>
              <p14:nvPr/>
            </p14:nvContentPartPr>
            <p14:xfrm>
              <a:off x="1792579" y="569772"/>
              <a:ext cx="360" cy="36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959EE3D2-759A-27B8-DD67-EBBC69F85F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4579" y="46177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A1149FC8-A150-CA99-76B3-2DF1DA5ED607}"/>
                  </a:ext>
                </a:extLst>
              </p14:cNvPr>
              <p14:cNvContentPartPr/>
              <p14:nvPr/>
            </p14:nvContentPartPr>
            <p14:xfrm>
              <a:off x="1002739" y="2649852"/>
              <a:ext cx="360" cy="3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A1149FC8-A150-CA99-76B3-2DF1DA5ED6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4739" y="254185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2DF3BD03-A6A4-6C96-438B-E9E1CA8232E0}"/>
                  </a:ext>
                </a:extLst>
              </p14:cNvPr>
              <p14:cNvContentPartPr/>
              <p14:nvPr/>
            </p14:nvContentPartPr>
            <p14:xfrm>
              <a:off x="4132219" y="2881332"/>
              <a:ext cx="360" cy="3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2DF3BD03-A6A4-6C96-438B-E9E1CA8232E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14219" y="277333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E8BBD630-2436-A8D6-5F86-E28DDFE51B82}"/>
                  </a:ext>
                </a:extLst>
              </p14:cNvPr>
              <p14:cNvContentPartPr/>
              <p14:nvPr/>
            </p14:nvContentPartPr>
            <p14:xfrm>
              <a:off x="1318796" y="258956"/>
              <a:ext cx="360" cy="36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E8BBD630-2436-A8D6-5F86-E28DDFE51B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00796" y="1509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2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DA199D3-CDBB-FC6E-0EA4-2670907674A9}"/>
                  </a:ext>
                </a:extLst>
              </p14:cNvPr>
              <p14:cNvContentPartPr/>
              <p14:nvPr/>
            </p14:nvContentPartPr>
            <p14:xfrm>
              <a:off x="1342196" y="28916"/>
              <a:ext cx="360" cy="36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DA199D3-CDBB-FC6E-0EA4-2670907674A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24196" y="-7908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o 32">
            <a:extLst>
              <a:ext uri="{FF2B5EF4-FFF2-40B4-BE49-F238E27FC236}">
                <a16:creationId xmlns:a16="http://schemas.microsoft.com/office/drawing/2014/main" id="{CF4510CA-8F6E-B7CB-E91F-0C9930DFBB65}"/>
              </a:ext>
            </a:extLst>
          </p:cNvPr>
          <p:cNvGrpSpPr/>
          <p:nvPr/>
        </p:nvGrpSpPr>
        <p:grpSpPr>
          <a:xfrm>
            <a:off x="563516" y="3957956"/>
            <a:ext cx="43920" cy="71280"/>
            <a:chOff x="563516" y="3957956"/>
            <a:chExt cx="43920" cy="71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305C8645-D829-196F-9938-2206EA037572}"/>
                    </a:ext>
                  </a:extLst>
                </p14:cNvPr>
                <p14:cNvContentPartPr/>
                <p14:nvPr/>
              </p14:nvContentPartPr>
              <p14:xfrm>
                <a:off x="563516" y="3957956"/>
                <a:ext cx="360" cy="36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305C8645-D829-196F-9938-2206EA0375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516" y="384995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18EC9DD0-9AEE-967B-7C21-39345780DBB2}"/>
                    </a:ext>
                  </a:extLst>
                </p14:cNvPr>
                <p14:cNvContentPartPr/>
                <p14:nvPr/>
              </p14:nvContentPartPr>
              <p14:xfrm>
                <a:off x="607076" y="4028876"/>
                <a:ext cx="360" cy="36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18EC9DD0-9AEE-967B-7C21-39345780DB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9076" y="392087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8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2146EC8A-BB64-8CBE-E268-11411B17C2EB}"/>
                  </a:ext>
                </a:extLst>
              </p14:cNvPr>
              <p14:cNvContentPartPr/>
              <p14:nvPr/>
            </p14:nvContentPartPr>
            <p14:xfrm>
              <a:off x="4498316" y="2782196"/>
              <a:ext cx="360" cy="36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2146EC8A-BB64-8CBE-E268-11411B17C2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80316" y="2674196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o 36">
            <a:extLst>
              <a:ext uri="{FF2B5EF4-FFF2-40B4-BE49-F238E27FC236}">
                <a16:creationId xmlns:a16="http://schemas.microsoft.com/office/drawing/2014/main" id="{FE20283C-5DCB-BCE5-509B-1B15AC73E492}"/>
              </a:ext>
            </a:extLst>
          </p:cNvPr>
          <p:cNvGrpSpPr/>
          <p:nvPr/>
        </p:nvGrpSpPr>
        <p:grpSpPr>
          <a:xfrm>
            <a:off x="5146316" y="2878316"/>
            <a:ext cx="360" cy="360"/>
            <a:chOff x="5146316" y="2878316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3B3F8E0F-4C48-58C3-E292-AA5CAAD4DEFA}"/>
                    </a:ext>
                  </a:extLst>
                </p14:cNvPr>
                <p14:cNvContentPartPr/>
                <p14:nvPr/>
              </p14:nvContentPartPr>
              <p14:xfrm>
                <a:off x="5146316" y="2878316"/>
                <a:ext cx="360" cy="360"/>
              </p14:xfrm>
            </p:contentPart>
          </mc:Choice>
          <mc:Fallback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3B3F8E0F-4C48-58C3-E292-AA5CAAD4DE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28316" y="2770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D4400352-7908-B627-2C20-8DAA450FB1C6}"/>
                    </a:ext>
                  </a:extLst>
                </p14:cNvPr>
                <p14:cNvContentPartPr/>
                <p14:nvPr/>
              </p14:nvContentPartPr>
              <p14:xfrm>
                <a:off x="5146316" y="2878316"/>
                <a:ext cx="360" cy="36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D4400352-7908-B627-2C20-8DAA450FB1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28316" y="2770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FA44288C-6A47-76F6-FE15-D60161CF8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98" y="24937"/>
            <a:ext cx="6148909" cy="195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EABD92-F53D-B629-73D6-DE4A146BFD38}"/>
              </a:ext>
            </a:extLst>
          </p:cNvPr>
          <p:cNvSpPr txBox="1"/>
          <p:nvPr/>
        </p:nvSpPr>
        <p:spPr>
          <a:xfrm>
            <a:off x="3451026" y="2232584"/>
            <a:ext cx="52335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800" b="1" dirty="0">
                <a:effectLst/>
                <a:ea typeface="Calibri" panose="020F0502020204030204" pitchFamily="34" charset="0"/>
              </a:rPr>
              <a:t>Daniela Miccoli </a:t>
            </a:r>
            <a:r>
              <a:rPr lang="it-IT" sz="1800" dirty="0">
                <a:effectLst/>
                <a:ea typeface="Calibri" panose="020F0502020204030204" pitchFamily="34" charset="0"/>
              </a:rPr>
              <a:t>(Storia): </a:t>
            </a:r>
            <a:r>
              <a:rPr lang="it-IT" sz="1800" dirty="0">
                <a:effectLst/>
                <a:highlight>
                  <a:srgbClr val="00FFFF"/>
                </a:highlight>
                <a:ea typeface="Calibri" panose="020F0502020204030204" pitchFamily="34" charset="0"/>
              </a:rPr>
              <a:t>AUGUR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1800" b="1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800" b="1" dirty="0">
                <a:effectLst/>
                <a:ea typeface="Calibri" panose="020F0502020204030204" pitchFamily="34" charset="0"/>
              </a:rPr>
              <a:t>Caterina Borgatti</a:t>
            </a:r>
            <a:r>
              <a:rPr lang="it-IT" sz="1800" dirty="0">
                <a:effectLst/>
                <a:ea typeface="Calibri" panose="020F0502020204030204" pitchFamily="34" charset="0"/>
              </a:rPr>
              <a:t> (SSO): </a:t>
            </a:r>
            <a:r>
              <a:rPr lang="it-IT" sz="1800" dirty="0">
                <a:effectLst/>
                <a:highlight>
                  <a:srgbClr val="00FFFF"/>
                </a:highlight>
                <a:ea typeface="Calibri" panose="020F0502020204030204" pitchFamily="34" charset="0"/>
              </a:rPr>
              <a:t>TELESTIKÉ</a:t>
            </a:r>
            <a:endParaRPr lang="it-IT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sz="1800" dirty="0">
              <a:effectLst/>
              <a:ea typeface="Calibri" panose="020F0502020204030204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8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Lucia Maglianesi </a:t>
            </a:r>
            <a:r>
              <a:rPr lang="it-IT" sz="1800" dirty="0">
                <a:effectLst/>
                <a:ea typeface="Calibri" panose="020F0502020204030204" pitchFamily="34" charset="0"/>
              </a:rPr>
              <a:t>(Italianistica): </a:t>
            </a:r>
            <a:r>
              <a:rPr lang="it-IT" sz="1800" dirty="0">
                <a:effectLst/>
                <a:highlight>
                  <a:srgbClr val="D3D3D3"/>
                </a:highlight>
                <a:ea typeface="Calibri" panose="020F0502020204030204" pitchFamily="34" charset="0"/>
              </a:rPr>
              <a:t>TERAS/</a:t>
            </a:r>
            <a:r>
              <a:rPr lang="it-IT" sz="180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</a:rPr>
              <a:t>PRODIGIUM</a:t>
            </a:r>
            <a:endParaRPr lang="it-IT" sz="18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it-IT" sz="1800" b="1" dirty="0">
              <a:solidFill>
                <a:schemeClr val="accent2"/>
              </a:solidFill>
              <a:effectLst/>
              <a:ea typeface="Calibri" panose="020F0502020204030204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8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Francesca De Lorenzi</a:t>
            </a:r>
            <a:r>
              <a:rPr lang="it-IT" sz="180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it-IT" sz="1800" dirty="0">
                <a:effectLst/>
                <a:ea typeface="Calibri" panose="020F0502020204030204" pitchFamily="34" charset="0"/>
              </a:rPr>
              <a:t>(Filologia): </a:t>
            </a:r>
            <a:r>
              <a:rPr lang="it-IT" sz="180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</a:rPr>
              <a:t>MIRACULUM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it-IT" sz="1800" b="1" dirty="0">
              <a:solidFill>
                <a:schemeClr val="accent2"/>
              </a:solidFill>
              <a:effectLst/>
              <a:ea typeface="Calibri" panose="020F0502020204030204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8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Gabriella </a:t>
            </a:r>
            <a:r>
              <a:rPr lang="it-IT" sz="1800" b="1" dirty="0" err="1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Lanziani</a:t>
            </a:r>
            <a:r>
              <a:rPr lang="it-IT" sz="180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it-IT" sz="1800" dirty="0">
                <a:effectLst/>
                <a:ea typeface="Calibri" panose="020F0502020204030204" pitchFamily="34" charset="0"/>
              </a:rPr>
              <a:t>(SSO): </a:t>
            </a:r>
            <a:r>
              <a:rPr lang="it-IT" sz="1800" dirty="0">
                <a:effectLst/>
                <a:highlight>
                  <a:srgbClr val="D3D3D3"/>
                </a:highlight>
                <a:ea typeface="Calibri" panose="020F0502020204030204" pitchFamily="34" charset="0"/>
              </a:rPr>
              <a:t>SEMA/</a:t>
            </a:r>
            <a:r>
              <a:rPr lang="it-IT" sz="180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</a:rPr>
              <a:t>SIGNUM</a:t>
            </a:r>
            <a:endParaRPr lang="it-IT" sz="18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8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800" b="1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Eva Zanfi </a:t>
            </a:r>
            <a:r>
              <a:rPr lang="it-IT" sz="1800" dirty="0">
                <a:effectLst/>
                <a:ea typeface="Calibri" panose="020F0502020204030204" pitchFamily="34" charset="0"/>
              </a:rPr>
              <a:t>(SSO): 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</a:rPr>
              <a:t>CHEREM</a:t>
            </a:r>
            <a:endParaRPr lang="it-IT" sz="1800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sz="1800" b="1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800" b="1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Maria Chiara Bruni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it-IT" sz="1800" dirty="0">
                <a:effectLst/>
                <a:ea typeface="Calibri" panose="020F0502020204030204" pitchFamily="34" charset="0"/>
              </a:rPr>
              <a:t>(Filologia): 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</a:rPr>
              <a:t>ANATHEMA</a:t>
            </a:r>
            <a:endParaRPr lang="it-IT" sz="1800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8BB3DF8-0434-EC47-7E08-43EB6579666A}"/>
              </a:ext>
            </a:extLst>
          </p:cNvPr>
          <p:cNvSpPr txBox="1"/>
          <p:nvPr/>
        </p:nvSpPr>
        <p:spPr>
          <a:xfrm>
            <a:off x="148700" y="236490"/>
            <a:ext cx="26674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LEXICAL ENTRIES’ SELECTION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BOLOGNA RESEARCH TEAM</a:t>
            </a:r>
          </a:p>
        </p:txBody>
      </p:sp>
    </p:spTree>
    <p:extLst>
      <p:ext uri="{BB962C8B-B14F-4D97-AF65-F5344CB8AC3E}">
        <p14:creationId xmlns:p14="http://schemas.microsoft.com/office/powerpoint/2010/main" val="187093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6D9FF1EE-16A1-B5F4-DFD0-7623BB36E3E5}"/>
                  </a:ext>
                </a:extLst>
              </p14:cNvPr>
              <p14:cNvContentPartPr/>
              <p14:nvPr/>
            </p14:nvContentPartPr>
            <p14:xfrm>
              <a:off x="5073259" y="2114172"/>
              <a:ext cx="360" cy="36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6D9FF1EE-16A1-B5F4-DFD0-7623BB36E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5259" y="200617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id="{B6FB4AB2-0EC6-8D2C-5993-EDBCD98C8D23}"/>
              </a:ext>
            </a:extLst>
          </p:cNvPr>
          <p:cNvGrpSpPr/>
          <p:nvPr/>
        </p:nvGrpSpPr>
        <p:grpSpPr>
          <a:xfrm>
            <a:off x="1995259" y="3977172"/>
            <a:ext cx="11880" cy="16920"/>
            <a:chOff x="1995259" y="3977172"/>
            <a:chExt cx="11880" cy="169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308853D4-9EA8-9BB2-956C-660984D1DD05}"/>
                    </a:ext>
                  </a:extLst>
                </p14:cNvPr>
                <p14:cNvContentPartPr/>
                <p14:nvPr/>
              </p14:nvContentPartPr>
              <p14:xfrm>
                <a:off x="2006779" y="3993732"/>
                <a:ext cx="360" cy="36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308853D4-9EA8-9BB2-956C-660984D1DD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88779" y="388573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2060AAD2-1C47-6555-FFE4-8B040725CAEE}"/>
                    </a:ext>
                  </a:extLst>
                </p14:cNvPr>
                <p14:cNvContentPartPr/>
                <p14:nvPr/>
              </p14:nvContentPartPr>
              <p14:xfrm>
                <a:off x="1995259" y="3977172"/>
                <a:ext cx="11880" cy="1692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2060AAD2-1C47-6555-FFE4-8B040725CA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77259" y="3869172"/>
                  <a:ext cx="4752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0627C03F-0B2B-1DCD-A073-2DBB651F32F9}"/>
                  </a:ext>
                </a:extLst>
              </p14:cNvPr>
              <p14:cNvContentPartPr/>
              <p14:nvPr/>
            </p14:nvContentPartPr>
            <p14:xfrm>
              <a:off x="1538059" y="4067532"/>
              <a:ext cx="360" cy="3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0627C03F-0B2B-1DCD-A073-2DBB651F32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0059" y="395953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9C477296-EA2E-5782-397C-D9779E02B17B}"/>
              </a:ext>
            </a:extLst>
          </p:cNvPr>
          <p:cNvGrpSpPr/>
          <p:nvPr/>
        </p:nvGrpSpPr>
        <p:grpSpPr>
          <a:xfrm>
            <a:off x="1703299" y="3031812"/>
            <a:ext cx="360" cy="360"/>
            <a:chOff x="1703299" y="3031812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CD91D575-92D3-3FC9-4272-CD893BCB2B8D}"/>
                    </a:ext>
                  </a:extLst>
                </p14:cNvPr>
                <p14:cNvContentPartPr/>
                <p14:nvPr/>
              </p14:nvContentPartPr>
              <p14:xfrm>
                <a:off x="1703299" y="3031812"/>
                <a:ext cx="360" cy="36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CD91D575-92D3-3FC9-4272-CD893BCB2B8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5299" y="29238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4B2B6825-4A86-56AD-2BA3-51E5ACC0B88C}"/>
                    </a:ext>
                  </a:extLst>
                </p14:cNvPr>
                <p14:cNvContentPartPr/>
                <p14:nvPr/>
              </p14:nvContentPartPr>
              <p14:xfrm>
                <a:off x="1703299" y="3031812"/>
                <a:ext cx="360" cy="36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4B2B6825-4A86-56AD-2BA3-51E5ACC0B8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5299" y="29238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959EE3D2-759A-27B8-DD67-EBBC69F85F51}"/>
                  </a:ext>
                </a:extLst>
              </p14:cNvPr>
              <p14:cNvContentPartPr/>
              <p14:nvPr/>
            </p14:nvContentPartPr>
            <p14:xfrm>
              <a:off x="1792579" y="569772"/>
              <a:ext cx="360" cy="36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959EE3D2-759A-27B8-DD67-EBBC69F85F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4579" y="46177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A1149FC8-A150-CA99-76B3-2DF1DA5ED607}"/>
                  </a:ext>
                </a:extLst>
              </p14:cNvPr>
              <p14:cNvContentPartPr/>
              <p14:nvPr/>
            </p14:nvContentPartPr>
            <p14:xfrm>
              <a:off x="1002739" y="2649852"/>
              <a:ext cx="360" cy="3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A1149FC8-A150-CA99-76B3-2DF1DA5ED6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4739" y="254185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o 26">
            <a:extLst>
              <a:ext uri="{FF2B5EF4-FFF2-40B4-BE49-F238E27FC236}">
                <a16:creationId xmlns:a16="http://schemas.microsoft.com/office/drawing/2014/main" id="{0603B895-4AC0-C20A-A634-B03CAE7C4C2C}"/>
              </a:ext>
            </a:extLst>
          </p:cNvPr>
          <p:cNvGrpSpPr/>
          <p:nvPr/>
        </p:nvGrpSpPr>
        <p:grpSpPr>
          <a:xfrm>
            <a:off x="2039179" y="2954412"/>
            <a:ext cx="360" cy="34920"/>
            <a:chOff x="2039179" y="2954412"/>
            <a:chExt cx="360" cy="349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8514F08C-15A4-13D9-9138-2C38B7F07129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6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8514F08C-15A4-13D9-9138-2C38B7F071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1179" y="28464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BF865CD7-402B-6148-ACAC-B1271C57BF89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60"/>
              </p14:xfrm>
            </p:contentPart>
          </mc:Choice>
          <mc:Fallback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BF865CD7-402B-6148-ACAC-B1271C57BF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1179" y="28464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910B3D6B-E8DE-CF49-5BBB-9B868F8E8E25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4920"/>
              </p14:xfrm>
            </p:contentPart>
          </mc:Choice>
          <mc:Fallback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910B3D6B-E8DE-CF49-5BBB-9B868F8E8E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21179" y="2846412"/>
                  <a:ext cx="3600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2DF3BD03-A6A4-6C96-438B-E9E1CA8232E0}"/>
                  </a:ext>
                </a:extLst>
              </p14:cNvPr>
              <p14:cNvContentPartPr/>
              <p14:nvPr/>
            </p14:nvContentPartPr>
            <p14:xfrm>
              <a:off x="4132219" y="2881332"/>
              <a:ext cx="360" cy="3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2DF3BD03-A6A4-6C96-438B-E9E1CA8232E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14219" y="277333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E8BBD630-2436-A8D6-5F86-E28DDFE51B82}"/>
                  </a:ext>
                </a:extLst>
              </p14:cNvPr>
              <p14:cNvContentPartPr/>
              <p14:nvPr/>
            </p14:nvContentPartPr>
            <p14:xfrm>
              <a:off x="1318796" y="258956"/>
              <a:ext cx="360" cy="36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E8BBD630-2436-A8D6-5F86-E28DDFE51B8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00796" y="1509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7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DA199D3-CDBB-FC6E-0EA4-2670907674A9}"/>
                  </a:ext>
                </a:extLst>
              </p14:cNvPr>
              <p14:cNvContentPartPr/>
              <p14:nvPr/>
            </p14:nvContentPartPr>
            <p14:xfrm>
              <a:off x="1342196" y="28916"/>
              <a:ext cx="360" cy="36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DA199D3-CDBB-FC6E-0EA4-2670907674A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24196" y="-7908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o 32">
            <a:extLst>
              <a:ext uri="{FF2B5EF4-FFF2-40B4-BE49-F238E27FC236}">
                <a16:creationId xmlns:a16="http://schemas.microsoft.com/office/drawing/2014/main" id="{CF4510CA-8F6E-B7CB-E91F-0C9930DFBB65}"/>
              </a:ext>
            </a:extLst>
          </p:cNvPr>
          <p:cNvGrpSpPr/>
          <p:nvPr/>
        </p:nvGrpSpPr>
        <p:grpSpPr>
          <a:xfrm>
            <a:off x="563516" y="3957956"/>
            <a:ext cx="43920" cy="71280"/>
            <a:chOff x="563516" y="3957956"/>
            <a:chExt cx="43920" cy="71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305C8645-D829-196F-9938-2206EA037572}"/>
                    </a:ext>
                  </a:extLst>
                </p14:cNvPr>
                <p14:cNvContentPartPr/>
                <p14:nvPr/>
              </p14:nvContentPartPr>
              <p14:xfrm>
                <a:off x="563516" y="3957956"/>
                <a:ext cx="360" cy="36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305C8645-D829-196F-9938-2206EA0375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5516" y="384995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18EC9DD0-9AEE-967B-7C21-39345780DBB2}"/>
                    </a:ext>
                  </a:extLst>
                </p14:cNvPr>
                <p14:cNvContentPartPr/>
                <p14:nvPr/>
              </p14:nvContentPartPr>
              <p14:xfrm>
                <a:off x="607076" y="4028876"/>
                <a:ext cx="360" cy="36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18EC9DD0-9AEE-967B-7C21-39345780DB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9076" y="392087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2146EC8A-BB64-8CBE-E268-11411B17C2EB}"/>
                  </a:ext>
                </a:extLst>
              </p14:cNvPr>
              <p14:cNvContentPartPr/>
              <p14:nvPr/>
            </p14:nvContentPartPr>
            <p14:xfrm>
              <a:off x="4498316" y="2782196"/>
              <a:ext cx="360" cy="36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2146EC8A-BB64-8CBE-E268-11411B17C2E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80316" y="2674196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o 36">
            <a:extLst>
              <a:ext uri="{FF2B5EF4-FFF2-40B4-BE49-F238E27FC236}">
                <a16:creationId xmlns:a16="http://schemas.microsoft.com/office/drawing/2014/main" id="{FE20283C-5DCB-BCE5-509B-1B15AC73E492}"/>
              </a:ext>
            </a:extLst>
          </p:cNvPr>
          <p:cNvGrpSpPr/>
          <p:nvPr/>
        </p:nvGrpSpPr>
        <p:grpSpPr>
          <a:xfrm>
            <a:off x="5146316" y="2878316"/>
            <a:ext cx="360" cy="360"/>
            <a:chOff x="5146316" y="2878316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3B3F8E0F-4C48-58C3-E292-AA5CAAD4DEFA}"/>
                    </a:ext>
                  </a:extLst>
                </p14:cNvPr>
                <p14:cNvContentPartPr/>
                <p14:nvPr/>
              </p14:nvContentPartPr>
              <p14:xfrm>
                <a:off x="5146316" y="2878316"/>
                <a:ext cx="360" cy="360"/>
              </p14:xfrm>
            </p:contentPart>
          </mc:Choice>
          <mc:Fallback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3B3F8E0F-4C48-58C3-E292-AA5CAAD4DEF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28316" y="2770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D4400352-7908-B627-2C20-8DAA450FB1C6}"/>
                    </a:ext>
                  </a:extLst>
                </p14:cNvPr>
                <p14:cNvContentPartPr/>
                <p14:nvPr/>
              </p14:nvContentPartPr>
              <p14:xfrm>
                <a:off x="5146316" y="2878316"/>
                <a:ext cx="360" cy="36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D4400352-7908-B627-2C20-8DAA450FB1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28316" y="2770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3C93B3EE-EB7B-042F-8A34-29BB79D2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" y="8065"/>
            <a:ext cx="3027218" cy="20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A48BAA-760C-E11A-3E82-79919577C624}"/>
              </a:ext>
            </a:extLst>
          </p:cNvPr>
          <p:cNvSpPr txBox="1"/>
          <p:nvPr/>
        </p:nvSpPr>
        <p:spPr>
          <a:xfrm>
            <a:off x="3471868" y="2010899"/>
            <a:ext cx="46876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Implementation</a:t>
            </a:r>
            <a:r>
              <a:rPr lang="it-IT" dirty="0"/>
              <a:t> of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15 </a:t>
            </a:r>
            <a:r>
              <a:rPr lang="it-IT" dirty="0" err="1"/>
              <a:t>lexical</a:t>
            </a:r>
            <a:r>
              <a:rPr lang="it-IT" dirty="0"/>
              <a:t> entries on the word </a:t>
            </a:r>
            <a:r>
              <a:rPr lang="it-IT" dirty="0" err="1"/>
              <a:t>sheet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Indexing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Digitization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E587782-2443-A070-17A7-88274384D342}"/>
              </a:ext>
            </a:extLst>
          </p:cNvPr>
          <p:cNvSpPr txBox="1"/>
          <p:nvPr/>
        </p:nvSpPr>
        <p:spPr>
          <a:xfrm>
            <a:off x="360379" y="2234561"/>
            <a:ext cx="46876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</a:rPr>
              <a:t>Expected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Results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B4F91F0-1E7E-0CAE-D8F1-CF28CC4B5465}"/>
              </a:ext>
            </a:extLst>
          </p:cNvPr>
          <p:cNvSpPr txBox="1"/>
          <p:nvPr/>
        </p:nvSpPr>
        <p:spPr>
          <a:xfrm>
            <a:off x="3449834" y="3477632"/>
            <a:ext cx="569188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sz="2000" b="1" dirty="0" err="1"/>
              <a:t>During</a:t>
            </a:r>
            <a:r>
              <a:rPr lang="it-IT" sz="2000" b="1" dirty="0"/>
              <a:t> the </a:t>
            </a:r>
            <a:r>
              <a:rPr lang="it-IT" sz="2000" b="1" dirty="0" err="1"/>
              <a:t>morning</a:t>
            </a:r>
            <a:r>
              <a:rPr lang="it-IT" sz="2000" b="1" dirty="0"/>
              <a:t> (h. 9-12):</a:t>
            </a:r>
          </a:p>
          <a:p>
            <a:endParaRPr lang="it-IT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Library </a:t>
            </a:r>
            <a:r>
              <a:rPr lang="it-IT" dirty="0" err="1"/>
              <a:t>research</a:t>
            </a:r>
            <a:endParaRPr lang="it-IT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Finalization</a:t>
            </a:r>
            <a:r>
              <a:rPr lang="it-IT" dirty="0"/>
              <a:t> of data </a:t>
            </a:r>
            <a:r>
              <a:rPr lang="it-IT" dirty="0" err="1"/>
              <a:t>sheets</a:t>
            </a:r>
            <a:endParaRPr lang="it-IT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Two </a:t>
            </a:r>
            <a:r>
              <a:rPr lang="it-IT" dirty="0" err="1"/>
              <a:t>theoretical</a:t>
            </a:r>
            <a:r>
              <a:rPr lang="it-IT" dirty="0"/>
              <a:t> </a:t>
            </a:r>
            <a:r>
              <a:rPr lang="it-IT" dirty="0" err="1"/>
              <a:t>lectures</a:t>
            </a:r>
            <a:r>
              <a:rPr lang="it-IT" dirty="0"/>
              <a:t> by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scholars</a:t>
            </a:r>
            <a:r>
              <a:rPr lang="it-IT" dirty="0"/>
              <a:t> working on </a:t>
            </a:r>
            <a:r>
              <a:rPr lang="it-IT" dirty="0" err="1"/>
              <a:t>Lexicons</a:t>
            </a:r>
            <a:r>
              <a:rPr lang="it-IT" dirty="0"/>
              <a:t> and </a:t>
            </a:r>
            <a:r>
              <a:rPr lang="it-IT" dirty="0" err="1"/>
              <a:t>Etymological</a:t>
            </a:r>
            <a:r>
              <a:rPr lang="it-IT" dirty="0"/>
              <a:t> </a:t>
            </a:r>
            <a:r>
              <a:rPr lang="it-IT" dirty="0" err="1"/>
              <a:t>Dictionaries</a:t>
            </a:r>
            <a:r>
              <a:rPr lang="it-IT" dirty="0"/>
              <a:t> to be </a:t>
            </a:r>
            <a:r>
              <a:rPr lang="it-IT" dirty="0" err="1"/>
              <a:t>arranged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sz="2000" b="1" dirty="0" err="1"/>
              <a:t>During</a:t>
            </a:r>
            <a:r>
              <a:rPr lang="it-IT" sz="2000" b="1" dirty="0"/>
              <a:t> the </a:t>
            </a:r>
            <a:r>
              <a:rPr lang="it-IT" sz="2000" b="1" dirty="0" err="1"/>
              <a:t>afternoons</a:t>
            </a:r>
            <a:r>
              <a:rPr lang="it-IT" sz="2000" b="1" dirty="0"/>
              <a:t> (h. 14-17)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Digitization</a:t>
            </a:r>
            <a:r>
              <a:rPr lang="it-IT" dirty="0"/>
              <a:t> of data </a:t>
            </a:r>
            <a:r>
              <a:rPr lang="it-IT" dirty="0" err="1"/>
              <a:t>sheets</a:t>
            </a:r>
            <a:endParaRPr lang="it-IT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91AC18F-21B8-10E1-230F-F62EDACA533F}"/>
              </a:ext>
            </a:extLst>
          </p:cNvPr>
          <p:cNvSpPr txBox="1"/>
          <p:nvPr/>
        </p:nvSpPr>
        <p:spPr>
          <a:xfrm>
            <a:off x="155117" y="3731905"/>
            <a:ext cx="286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Work </a:t>
            </a:r>
            <a:r>
              <a:rPr lang="it-IT" sz="2000" dirty="0" err="1">
                <a:solidFill>
                  <a:schemeClr val="bg1"/>
                </a:solidFill>
              </a:rPr>
              <a:t>organization</a:t>
            </a:r>
            <a:r>
              <a:rPr lang="it-IT" sz="2000" dirty="0">
                <a:solidFill>
                  <a:schemeClr val="bg1"/>
                </a:solidFill>
              </a:rPr>
              <a:t> in Bologna</a:t>
            </a:r>
          </a:p>
        </p:txBody>
      </p:sp>
    </p:spTree>
    <p:extLst>
      <p:ext uri="{BB962C8B-B14F-4D97-AF65-F5344CB8AC3E}">
        <p14:creationId xmlns:p14="http://schemas.microsoft.com/office/powerpoint/2010/main" val="409034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6D9FF1EE-16A1-B5F4-DFD0-7623BB36E3E5}"/>
                  </a:ext>
                </a:extLst>
              </p14:cNvPr>
              <p14:cNvContentPartPr/>
              <p14:nvPr/>
            </p14:nvContentPartPr>
            <p14:xfrm>
              <a:off x="5073259" y="2114172"/>
              <a:ext cx="360" cy="36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6D9FF1EE-16A1-B5F4-DFD0-7623BB36E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5259" y="200617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id="{B6FB4AB2-0EC6-8D2C-5993-EDBCD98C8D23}"/>
              </a:ext>
            </a:extLst>
          </p:cNvPr>
          <p:cNvGrpSpPr/>
          <p:nvPr/>
        </p:nvGrpSpPr>
        <p:grpSpPr>
          <a:xfrm>
            <a:off x="1995259" y="3977172"/>
            <a:ext cx="11880" cy="16920"/>
            <a:chOff x="1995259" y="3977172"/>
            <a:chExt cx="11880" cy="169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308853D4-9EA8-9BB2-956C-660984D1DD05}"/>
                    </a:ext>
                  </a:extLst>
                </p14:cNvPr>
                <p14:cNvContentPartPr/>
                <p14:nvPr/>
              </p14:nvContentPartPr>
              <p14:xfrm>
                <a:off x="2006779" y="3993732"/>
                <a:ext cx="360" cy="36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308853D4-9EA8-9BB2-956C-660984D1DD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88779" y="388573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2060AAD2-1C47-6555-FFE4-8B040725CAEE}"/>
                    </a:ext>
                  </a:extLst>
                </p14:cNvPr>
                <p14:cNvContentPartPr/>
                <p14:nvPr/>
              </p14:nvContentPartPr>
              <p14:xfrm>
                <a:off x="1995259" y="3977172"/>
                <a:ext cx="11880" cy="1692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2060AAD2-1C47-6555-FFE4-8B040725CA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77259" y="3869172"/>
                  <a:ext cx="4752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0627C03F-0B2B-1DCD-A073-2DBB651F32F9}"/>
                  </a:ext>
                </a:extLst>
              </p14:cNvPr>
              <p14:cNvContentPartPr/>
              <p14:nvPr/>
            </p14:nvContentPartPr>
            <p14:xfrm>
              <a:off x="1538059" y="4067532"/>
              <a:ext cx="360" cy="3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0627C03F-0B2B-1DCD-A073-2DBB651F32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0059" y="395953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9C477296-EA2E-5782-397C-D9779E02B17B}"/>
              </a:ext>
            </a:extLst>
          </p:cNvPr>
          <p:cNvGrpSpPr/>
          <p:nvPr/>
        </p:nvGrpSpPr>
        <p:grpSpPr>
          <a:xfrm>
            <a:off x="1703299" y="3031812"/>
            <a:ext cx="360" cy="360"/>
            <a:chOff x="1703299" y="3031812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CD91D575-92D3-3FC9-4272-CD893BCB2B8D}"/>
                    </a:ext>
                  </a:extLst>
                </p14:cNvPr>
                <p14:cNvContentPartPr/>
                <p14:nvPr/>
              </p14:nvContentPartPr>
              <p14:xfrm>
                <a:off x="1703299" y="3031812"/>
                <a:ext cx="360" cy="36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CD91D575-92D3-3FC9-4272-CD893BCB2B8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5299" y="29238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4B2B6825-4A86-56AD-2BA3-51E5ACC0B88C}"/>
                    </a:ext>
                  </a:extLst>
                </p14:cNvPr>
                <p14:cNvContentPartPr/>
                <p14:nvPr/>
              </p14:nvContentPartPr>
              <p14:xfrm>
                <a:off x="1703299" y="3031812"/>
                <a:ext cx="360" cy="36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4B2B6825-4A86-56AD-2BA3-51E5ACC0B8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5299" y="29238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959EE3D2-759A-27B8-DD67-EBBC69F85F51}"/>
                  </a:ext>
                </a:extLst>
              </p14:cNvPr>
              <p14:cNvContentPartPr/>
              <p14:nvPr/>
            </p14:nvContentPartPr>
            <p14:xfrm>
              <a:off x="1792579" y="569772"/>
              <a:ext cx="360" cy="36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959EE3D2-759A-27B8-DD67-EBBC69F85F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4579" y="46177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A1149FC8-A150-CA99-76B3-2DF1DA5ED607}"/>
                  </a:ext>
                </a:extLst>
              </p14:cNvPr>
              <p14:cNvContentPartPr/>
              <p14:nvPr/>
            </p14:nvContentPartPr>
            <p14:xfrm>
              <a:off x="1002739" y="2649852"/>
              <a:ext cx="360" cy="3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A1149FC8-A150-CA99-76B3-2DF1DA5ED6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4739" y="254185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o 26">
            <a:extLst>
              <a:ext uri="{FF2B5EF4-FFF2-40B4-BE49-F238E27FC236}">
                <a16:creationId xmlns:a16="http://schemas.microsoft.com/office/drawing/2014/main" id="{0603B895-4AC0-C20A-A634-B03CAE7C4C2C}"/>
              </a:ext>
            </a:extLst>
          </p:cNvPr>
          <p:cNvGrpSpPr/>
          <p:nvPr/>
        </p:nvGrpSpPr>
        <p:grpSpPr>
          <a:xfrm>
            <a:off x="2039179" y="2954412"/>
            <a:ext cx="360" cy="34920"/>
            <a:chOff x="2039179" y="2954412"/>
            <a:chExt cx="360" cy="349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8514F08C-15A4-13D9-9138-2C38B7F07129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6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8514F08C-15A4-13D9-9138-2C38B7F071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1179" y="28464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BF865CD7-402B-6148-ACAC-B1271C57BF89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60"/>
              </p14:xfrm>
            </p:contentPart>
          </mc:Choice>
          <mc:Fallback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BF865CD7-402B-6148-ACAC-B1271C57BF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1179" y="28464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910B3D6B-E8DE-CF49-5BBB-9B868F8E8E25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4920"/>
              </p14:xfrm>
            </p:contentPart>
          </mc:Choice>
          <mc:Fallback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910B3D6B-E8DE-CF49-5BBB-9B868F8E8E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21179" y="2846412"/>
                  <a:ext cx="3600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2DF3BD03-A6A4-6C96-438B-E9E1CA8232E0}"/>
                  </a:ext>
                </a:extLst>
              </p14:cNvPr>
              <p14:cNvContentPartPr/>
              <p14:nvPr/>
            </p14:nvContentPartPr>
            <p14:xfrm>
              <a:off x="4132219" y="2881332"/>
              <a:ext cx="360" cy="3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2DF3BD03-A6A4-6C96-438B-E9E1CA8232E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14219" y="277333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E8BBD630-2436-A8D6-5F86-E28DDFE51B82}"/>
                  </a:ext>
                </a:extLst>
              </p14:cNvPr>
              <p14:cNvContentPartPr/>
              <p14:nvPr/>
            </p14:nvContentPartPr>
            <p14:xfrm>
              <a:off x="1318796" y="258956"/>
              <a:ext cx="360" cy="36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E8BBD630-2436-A8D6-5F86-E28DDFE51B8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00796" y="1509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7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DA199D3-CDBB-FC6E-0EA4-2670907674A9}"/>
                  </a:ext>
                </a:extLst>
              </p14:cNvPr>
              <p14:cNvContentPartPr/>
              <p14:nvPr/>
            </p14:nvContentPartPr>
            <p14:xfrm>
              <a:off x="1342196" y="28916"/>
              <a:ext cx="360" cy="36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DA199D3-CDBB-FC6E-0EA4-2670907674A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24196" y="-7908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o 32">
            <a:extLst>
              <a:ext uri="{FF2B5EF4-FFF2-40B4-BE49-F238E27FC236}">
                <a16:creationId xmlns:a16="http://schemas.microsoft.com/office/drawing/2014/main" id="{CF4510CA-8F6E-B7CB-E91F-0C9930DFBB65}"/>
              </a:ext>
            </a:extLst>
          </p:cNvPr>
          <p:cNvGrpSpPr/>
          <p:nvPr/>
        </p:nvGrpSpPr>
        <p:grpSpPr>
          <a:xfrm>
            <a:off x="563516" y="3957956"/>
            <a:ext cx="43920" cy="71280"/>
            <a:chOff x="563516" y="3957956"/>
            <a:chExt cx="43920" cy="71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305C8645-D829-196F-9938-2206EA037572}"/>
                    </a:ext>
                  </a:extLst>
                </p14:cNvPr>
                <p14:cNvContentPartPr/>
                <p14:nvPr/>
              </p14:nvContentPartPr>
              <p14:xfrm>
                <a:off x="563516" y="3957956"/>
                <a:ext cx="360" cy="36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305C8645-D829-196F-9938-2206EA0375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5516" y="384995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18EC9DD0-9AEE-967B-7C21-39345780DBB2}"/>
                    </a:ext>
                  </a:extLst>
                </p14:cNvPr>
                <p14:cNvContentPartPr/>
                <p14:nvPr/>
              </p14:nvContentPartPr>
              <p14:xfrm>
                <a:off x="607076" y="4028876"/>
                <a:ext cx="360" cy="36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18EC9DD0-9AEE-967B-7C21-39345780DB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9076" y="392087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FE20283C-5DCB-BCE5-509B-1B15AC73E492}"/>
              </a:ext>
            </a:extLst>
          </p:cNvPr>
          <p:cNvGrpSpPr/>
          <p:nvPr/>
        </p:nvGrpSpPr>
        <p:grpSpPr>
          <a:xfrm>
            <a:off x="5146316" y="2878316"/>
            <a:ext cx="360" cy="360"/>
            <a:chOff x="5146316" y="2878316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3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3B3F8E0F-4C48-58C3-E292-AA5CAAD4DEFA}"/>
                    </a:ext>
                  </a:extLst>
                </p14:cNvPr>
                <p14:cNvContentPartPr/>
                <p14:nvPr/>
              </p14:nvContentPartPr>
              <p14:xfrm>
                <a:off x="5146316" y="2878316"/>
                <a:ext cx="360" cy="360"/>
              </p14:xfrm>
            </p:contentPart>
          </mc:Choice>
          <mc:Fallback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3B3F8E0F-4C48-58C3-E292-AA5CAAD4DE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28316" y="2770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D4400352-7908-B627-2C20-8DAA450FB1C6}"/>
                    </a:ext>
                  </a:extLst>
                </p14:cNvPr>
                <p14:cNvContentPartPr/>
                <p14:nvPr/>
              </p14:nvContentPartPr>
              <p14:xfrm>
                <a:off x="5146316" y="2878316"/>
                <a:ext cx="360" cy="36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D4400352-7908-B627-2C20-8DAA450FB1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28316" y="2770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62353E-4890-553B-85BA-FA9387BE9402}"/>
              </a:ext>
            </a:extLst>
          </p:cNvPr>
          <p:cNvSpPr txBox="1"/>
          <p:nvPr/>
        </p:nvSpPr>
        <p:spPr>
          <a:xfrm>
            <a:off x="88076" y="249245"/>
            <a:ext cx="2852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Your </a:t>
            </a:r>
            <a:r>
              <a:rPr lang="it-IT" sz="2000" b="1" dirty="0" err="1">
                <a:solidFill>
                  <a:schemeClr val="bg1"/>
                </a:solidFill>
              </a:rPr>
              <a:t>accommodation</a:t>
            </a:r>
            <a:r>
              <a:rPr lang="it-IT" sz="2000" b="1" dirty="0">
                <a:solidFill>
                  <a:schemeClr val="bg1"/>
                </a:solidFill>
              </a:rPr>
              <a:t> in Bologna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1E331A-671A-7F91-363E-33CFB6CBB98F}"/>
              </a:ext>
            </a:extLst>
          </p:cNvPr>
          <p:cNvSpPr txBox="1"/>
          <p:nvPr/>
        </p:nvSpPr>
        <p:spPr>
          <a:xfrm>
            <a:off x="88076" y="1467841"/>
            <a:ext cx="2791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https://</a:t>
            </a:r>
            <a:r>
              <a:rPr lang="it-IT" dirty="0" err="1">
                <a:solidFill>
                  <a:schemeClr val="bg1"/>
                </a:solidFill>
              </a:rPr>
              <a:t>thisiscombo.com</a:t>
            </a:r>
            <a:r>
              <a:rPr lang="it-IT" dirty="0">
                <a:solidFill>
                  <a:schemeClr val="bg1"/>
                </a:solidFill>
              </a:rPr>
              <a:t>/</a:t>
            </a:r>
            <a:r>
              <a:rPr lang="it-IT" dirty="0" err="1">
                <a:solidFill>
                  <a:schemeClr val="bg1"/>
                </a:solidFill>
              </a:rPr>
              <a:t>it</a:t>
            </a:r>
            <a:r>
              <a:rPr lang="it-IT" dirty="0">
                <a:solidFill>
                  <a:schemeClr val="bg1"/>
                </a:solidFill>
              </a:rPr>
              <a:t>/location/combo-bologna/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17581E-5B7D-2B3E-9CC0-BC3EBC3A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2" y="2308868"/>
            <a:ext cx="2334927" cy="155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bo da thisiscombo.com">
            <a:extLst>
              <a:ext uri="{FF2B5EF4-FFF2-40B4-BE49-F238E27FC236}">
                <a16:creationId xmlns:a16="http://schemas.microsoft.com/office/drawing/2014/main" id="{B6507C8D-3B5F-3C1B-7E31-51627E44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34" y="4631189"/>
            <a:ext cx="1701889" cy="17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8AB223A-7344-D786-56DF-54475AAC229F}"/>
              </a:ext>
            </a:extLst>
          </p:cNvPr>
          <p:cNvSpPr txBox="1"/>
          <p:nvPr/>
        </p:nvSpPr>
        <p:spPr>
          <a:xfrm>
            <a:off x="3224892" y="310800"/>
            <a:ext cx="569745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</a:t>
            </a:r>
            <a:r>
              <a:rPr lang="it-IT" sz="2000" b="1" i="0" dirty="0">
                <a:solidFill>
                  <a:srgbClr val="202124"/>
                </a:solidFill>
                <a:effectLst/>
              </a:rPr>
              <a:t>mbo, Bologna</a:t>
            </a:r>
            <a:endParaRPr lang="it-IT" sz="2000" b="1" i="0" u="none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l"/>
            <a:endParaRPr lang="it-IT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Address</a:t>
            </a:r>
            <a:r>
              <a:rPr lang="it-IT" i="0" dirty="0">
                <a:solidFill>
                  <a:srgbClr val="202124"/>
                </a:solidFill>
                <a:effectLst/>
              </a:rPr>
              <a:t>: Via de' Carracci, 69/14, 40129 Bologna BO</a:t>
            </a:r>
            <a:endParaRPr lang="it-IT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l"/>
            <a:r>
              <a:rPr lang="it-IT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Telephone </a:t>
            </a:r>
            <a:r>
              <a:rPr lang="it-IT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number</a:t>
            </a:r>
            <a:r>
              <a:rPr lang="it-IT" i="0" dirty="0">
                <a:solidFill>
                  <a:srgbClr val="202124"/>
                </a:solidFill>
                <a:effectLst/>
              </a:rPr>
              <a:t>: +39 051 039 79 00</a:t>
            </a:r>
            <a:endParaRPr lang="it-IT" i="0" dirty="0">
              <a:effectLst/>
            </a:endParaRP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BADD7CE5-F8D3-B254-DA3A-DC9448C6D1B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08443" y="1670742"/>
            <a:ext cx="3838966" cy="50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5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6D9FF1EE-16A1-B5F4-DFD0-7623BB36E3E5}"/>
                  </a:ext>
                </a:extLst>
              </p14:cNvPr>
              <p14:cNvContentPartPr/>
              <p14:nvPr/>
            </p14:nvContentPartPr>
            <p14:xfrm>
              <a:off x="5073259" y="2114172"/>
              <a:ext cx="360" cy="36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6D9FF1EE-16A1-B5F4-DFD0-7623BB36E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5259" y="200617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id="{B6FB4AB2-0EC6-8D2C-5993-EDBCD98C8D23}"/>
              </a:ext>
            </a:extLst>
          </p:cNvPr>
          <p:cNvGrpSpPr/>
          <p:nvPr/>
        </p:nvGrpSpPr>
        <p:grpSpPr>
          <a:xfrm>
            <a:off x="1995259" y="3977172"/>
            <a:ext cx="11880" cy="16920"/>
            <a:chOff x="1995259" y="3977172"/>
            <a:chExt cx="11880" cy="169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308853D4-9EA8-9BB2-956C-660984D1DD05}"/>
                    </a:ext>
                  </a:extLst>
                </p14:cNvPr>
                <p14:cNvContentPartPr/>
                <p14:nvPr/>
              </p14:nvContentPartPr>
              <p14:xfrm>
                <a:off x="2006779" y="3993732"/>
                <a:ext cx="360" cy="36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308853D4-9EA8-9BB2-956C-660984D1DD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88779" y="388573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2060AAD2-1C47-6555-FFE4-8B040725CAEE}"/>
                    </a:ext>
                  </a:extLst>
                </p14:cNvPr>
                <p14:cNvContentPartPr/>
                <p14:nvPr/>
              </p14:nvContentPartPr>
              <p14:xfrm>
                <a:off x="1995259" y="3977172"/>
                <a:ext cx="11880" cy="1692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2060AAD2-1C47-6555-FFE4-8B040725CA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77259" y="3869172"/>
                  <a:ext cx="4752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0627C03F-0B2B-1DCD-A073-2DBB651F32F9}"/>
                  </a:ext>
                </a:extLst>
              </p14:cNvPr>
              <p14:cNvContentPartPr/>
              <p14:nvPr/>
            </p14:nvContentPartPr>
            <p14:xfrm>
              <a:off x="1538059" y="4067532"/>
              <a:ext cx="360" cy="3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0627C03F-0B2B-1DCD-A073-2DBB651F32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0059" y="395953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9C477296-EA2E-5782-397C-D9779E02B17B}"/>
              </a:ext>
            </a:extLst>
          </p:cNvPr>
          <p:cNvGrpSpPr/>
          <p:nvPr/>
        </p:nvGrpSpPr>
        <p:grpSpPr>
          <a:xfrm>
            <a:off x="1703299" y="3031812"/>
            <a:ext cx="360" cy="360"/>
            <a:chOff x="1703299" y="3031812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CD91D575-92D3-3FC9-4272-CD893BCB2B8D}"/>
                    </a:ext>
                  </a:extLst>
                </p14:cNvPr>
                <p14:cNvContentPartPr/>
                <p14:nvPr/>
              </p14:nvContentPartPr>
              <p14:xfrm>
                <a:off x="1703299" y="3031812"/>
                <a:ext cx="360" cy="36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CD91D575-92D3-3FC9-4272-CD893BCB2B8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5299" y="29238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4B2B6825-4A86-56AD-2BA3-51E5ACC0B88C}"/>
                    </a:ext>
                  </a:extLst>
                </p14:cNvPr>
                <p14:cNvContentPartPr/>
                <p14:nvPr/>
              </p14:nvContentPartPr>
              <p14:xfrm>
                <a:off x="1703299" y="3031812"/>
                <a:ext cx="360" cy="36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4B2B6825-4A86-56AD-2BA3-51E5ACC0B8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5299" y="29238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959EE3D2-759A-27B8-DD67-EBBC69F85F51}"/>
                  </a:ext>
                </a:extLst>
              </p14:cNvPr>
              <p14:cNvContentPartPr/>
              <p14:nvPr/>
            </p14:nvContentPartPr>
            <p14:xfrm>
              <a:off x="1792579" y="569772"/>
              <a:ext cx="360" cy="36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959EE3D2-759A-27B8-DD67-EBBC69F85F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4579" y="46177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A1149FC8-A150-CA99-76B3-2DF1DA5ED607}"/>
                  </a:ext>
                </a:extLst>
              </p14:cNvPr>
              <p14:cNvContentPartPr/>
              <p14:nvPr/>
            </p14:nvContentPartPr>
            <p14:xfrm>
              <a:off x="1002739" y="2649852"/>
              <a:ext cx="360" cy="3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A1149FC8-A150-CA99-76B3-2DF1DA5ED6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4739" y="254185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o 26">
            <a:extLst>
              <a:ext uri="{FF2B5EF4-FFF2-40B4-BE49-F238E27FC236}">
                <a16:creationId xmlns:a16="http://schemas.microsoft.com/office/drawing/2014/main" id="{0603B895-4AC0-C20A-A634-B03CAE7C4C2C}"/>
              </a:ext>
            </a:extLst>
          </p:cNvPr>
          <p:cNvGrpSpPr/>
          <p:nvPr/>
        </p:nvGrpSpPr>
        <p:grpSpPr>
          <a:xfrm>
            <a:off x="2039179" y="2954412"/>
            <a:ext cx="360" cy="34920"/>
            <a:chOff x="2039179" y="2954412"/>
            <a:chExt cx="360" cy="349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8514F08C-15A4-13D9-9138-2C38B7F07129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6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8514F08C-15A4-13D9-9138-2C38B7F071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1179" y="28464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BF865CD7-402B-6148-ACAC-B1271C57BF89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60"/>
              </p14:xfrm>
            </p:contentPart>
          </mc:Choice>
          <mc:Fallback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BF865CD7-402B-6148-ACAC-B1271C57BF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1179" y="28464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910B3D6B-E8DE-CF49-5BBB-9B868F8E8E25}"/>
                    </a:ext>
                  </a:extLst>
                </p14:cNvPr>
                <p14:cNvContentPartPr/>
                <p14:nvPr/>
              </p14:nvContentPartPr>
              <p14:xfrm>
                <a:off x="2039179" y="2954412"/>
                <a:ext cx="360" cy="34920"/>
              </p14:xfrm>
            </p:contentPart>
          </mc:Choice>
          <mc:Fallback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910B3D6B-E8DE-CF49-5BBB-9B868F8E8E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21179" y="2846412"/>
                  <a:ext cx="3600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2DF3BD03-A6A4-6C96-438B-E9E1CA8232E0}"/>
                  </a:ext>
                </a:extLst>
              </p14:cNvPr>
              <p14:cNvContentPartPr/>
              <p14:nvPr/>
            </p14:nvContentPartPr>
            <p14:xfrm>
              <a:off x="4132219" y="2881332"/>
              <a:ext cx="360" cy="3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2DF3BD03-A6A4-6C96-438B-E9E1CA8232E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14219" y="277333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E8BBD630-2436-A8D6-5F86-E28DDFE51B82}"/>
                  </a:ext>
                </a:extLst>
              </p14:cNvPr>
              <p14:cNvContentPartPr/>
              <p14:nvPr/>
            </p14:nvContentPartPr>
            <p14:xfrm>
              <a:off x="1318796" y="258956"/>
              <a:ext cx="360" cy="36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E8BBD630-2436-A8D6-5F86-E28DDFE51B8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00796" y="1509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7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DA199D3-CDBB-FC6E-0EA4-2670907674A9}"/>
                  </a:ext>
                </a:extLst>
              </p14:cNvPr>
              <p14:cNvContentPartPr/>
              <p14:nvPr/>
            </p14:nvContentPartPr>
            <p14:xfrm>
              <a:off x="1342196" y="28916"/>
              <a:ext cx="360" cy="36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DA199D3-CDBB-FC6E-0EA4-2670907674A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24196" y="-7908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o 32">
            <a:extLst>
              <a:ext uri="{FF2B5EF4-FFF2-40B4-BE49-F238E27FC236}">
                <a16:creationId xmlns:a16="http://schemas.microsoft.com/office/drawing/2014/main" id="{CF4510CA-8F6E-B7CB-E91F-0C9930DFBB65}"/>
              </a:ext>
            </a:extLst>
          </p:cNvPr>
          <p:cNvGrpSpPr/>
          <p:nvPr/>
        </p:nvGrpSpPr>
        <p:grpSpPr>
          <a:xfrm>
            <a:off x="563516" y="3957956"/>
            <a:ext cx="43920" cy="71280"/>
            <a:chOff x="563516" y="3957956"/>
            <a:chExt cx="43920" cy="71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305C8645-D829-196F-9938-2206EA037572}"/>
                    </a:ext>
                  </a:extLst>
                </p14:cNvPr>
                <p14:cNvContentPartPr/>
                <p14:nvPr/>
              </p14:nvContentPartPr>
              <p14:xfrm>
                <a:off x="563516" y="3957956"/>
                <a:ext cx="360" cy="36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305C8645-D829-196F-9938-2206EA0375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5516" y="384995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18EC9DD0-9AEE-967B-7C21-39345780DBB2}"/>
                    </a:ext>
                  </a:extLst>
                </p14:cNvPr>
                <p14:cNvContentPartPr/>
                <p14:nvPr/>
              </p14:nvContentPartPr>
              <p14:xfrm>
                <a:off x="607076" y="4028876"/>
                <a:ext cx="360" cy="36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18EC9DD0-9AEE-967B-7C21-39345780DB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9076" y="392087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FE20283C-5DCB-BCE5-509B-1B15AC73E492}"/>
              </a:ext>
            </a:extLst>
          </p:cNvPr>
          <p:cNvGrpSpPr/>
          <p:nvPr/>
        </p:nvGrpSpPr>
        <p:grpSpPr>
          <a:xfrm>
            <a:off x="5146316" y="2878316"/>
            <a:ext cx="360" cy="360"/>
            <a:chOff x="5146316" y="2878316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3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3B3F8E0F-4C48-58C3-E292-AA5CAAD4DEFA}"/>
                    </a:ext>
                  </a:extLst>
                </p14:cNvPr>
                <p14:cNvContentPartPr/>
                <p14:nvPr/>
              </p14:nvContentPartPr>
              <p14:xfrm>
                <a:off x="5146316" y="2878316"/>
                <a:ext cx="360" cy="360"/>
              </p14:xfrm>
            </p:contentPart>
          </mc:Choice>
          <mc:Fallback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3B3F8E0F-4C48-58C3-E292-AA5CAAD4DE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28316" y="2770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D4400352-7908-B627-2C20-8DAA450FB1C6}"/>
                    </a:ext>
                  </a:extLst>
                </p14:cNvPr>
                <p14:cNvContentPartPr/>
                <p14:nvPr/>
              </p14:nvContentPartPr>
              <p14:xfrm>
                <a:off x="5146316" y="2878316"/>
                <a:ext cx="360" cy="36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D4400352-7908-B627-2C20-8DAA450FB1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28316" y="2770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4144AD-87CD-A0FA-70DD-5EBAFFF9A320}"/>
              </a:ext>
            </a:extLst>
          </p:cNvPr>
          <p:cNvSpPr txBox="1"/>
          <p:nvPr/>
        </p:nvSpPr>
        <p:spPr>
          <a:xfrm>
            <a:off x="64124" y="196875"/>
            <a:ext cx="288108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solidFill>
                  <a:schemeClr val="bg1"/>
                </a:solidFill>
              </a:rPr>
              <a:t>Guided</a:t>
            </a:r>
            <a:r>
              <a:rPr lang="it-IT" sz="2000" b="1" dirty="0">
                <a:solidFill>
                  <a:schemeClr val="bg1"/>
                </a:solidFill>
              </a:rPr>
              <a:t> tour of the city of Ravenna </a:t>
            </a:r>
          </a:p>
          <a:p>
            <a:pPr algn="ctr"/>
            <a:r>
              <a:rPr lang="it-IT" sz="2000" b="1" dirty="0" err="1">
                <a:solidFill>
                  <a:schemeClr val="bg1"/>
                </a:solidFill>
              </a:rPr>
              <a:t>Friday</a:t>
            </a:r>
            <a:r>
              <a:rPr lang="it-IT" sz="2000" b="1" dirty="0">
                <a:solidFill>
                  <a:schemeClr val="bg1"/>
                </a:solidFill>
              </a:rPr>
              <a:t>, </a:t>
            </a:r>
            <a:r>
              <a:rPr lang="it-IT" sz="2000" b="1" dirty="0" err="1">
                <a:solidFill>
                  <a:schemeClr val="bg1"/>
                </a:solidFill>
              </a:rPr>
              <a:t>May</a:t>
            </a:r>
            <a:r>
              <a:rPr lang="it-IT" sz="2000" b="1" dirty="0">
                <a:solidFill>
                  <a:schemeClr val="bg1"/>
                </a:solidFill>
              </a:rPr>
              <a:t> 26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b="1" u="sng" dirty="0" err="1">
                <a:solidFill>
                  <a:schemeClr val="bg1"/>
                </a:solidFill>
              </a:rPr>
              <a:t>Departure</a:t>
            </a:r>
            <a:r>
              <a:rPr lang="it-IT" sz="2000" b="1" u="sng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at</a:t>
            </a:r>
            <a:r>
              <a:rPr lang="it-IT" sz="2000" dirty="0">
                <a:solidFill>
                  <a:schemeClr val="bg1"/>
                </a:solidFill>
              </a:rPr>
              <a:t> 9:00 a.m. from Bologna Central Station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b="1" u="sng" dirty="0">
                <a:solidFill>
                  <a:schemeClr val="bg1"/>
                </a:solidFill>
              </a:rPr>
              <a:t>Return </a:t>
            </a:r>
            <a:r>
              <a:rPr lang="it-IT" sz="2000" dirty="0" err="1">
                <a:solidFill>
                  <a:schemeClr val="bg1"/>
                </a:solidFill>
              </a:rPr>
              <a:t>at</a:t>
            </a:r>
            <a:r>
              <a:rPr lang="it-IT" sz="2000" dirty="0">
                <a:solidFill>
                  <a:schemeClr val="bg1"/>
                </a:solidFill>
              </a:rPr>
              <a:t> 5:00 p.m.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93013E4-144A-A468-3B62-C9D6E77593F1}"/>
              </a:ext>
            </a:extLst>
          </p:cNvPr>
          <p:cNvSpPr txBox="1"/>
          <p:nvPr/>
        </p:nvSpPr>
        <p:spPr>
          <a:xfrm>
            <a:off x="3342833" y="394508"/>
            <a:ext cx="4688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Unesco </a:t>
            </a:r>
            <a:r>
              <a:rPr lang="it-IT" sz="2000" b="1" dirty="0" err="1"/>
              <a:t>Monuments</a:t>
            </a:r>
            <a:endParaRPr lang="it-IT" sz="20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F4DB60-1BA5-18C3-2B0E-1CDE4842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833" y="1265282"/>
            <a:ext cx="3068765" cy="204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CA0D1EF-B8CA-3200-F6FC-7FEBE78E7DBD}"/>
              </a:ext>
            </a:extLst>
          </p:cNvPr>
          <p:cNvSpPr txBox="1"/>
          <p:nvPr/>
        </p:nvSpPr>
        <p:spPr>
          <a:xfrm>
            <a:off x="6536773" y="1265282"/>
            <a:ext cx="2308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dirty="0">
                <a:solidFill>
                  <a:srgbClr val="01575A"/>
                </a:solidFill>
                <a:effectLst/>
                <a:latin typeface="Ravenna font"/>
              </a:rPr>
              <a:t>Mausoleo di Galla Placidia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866B4397-32EC-DBDF-51C7-803D47DF1367}"/>
              </a:ext>
            </a:extLst>
          </p:cNvPr>
          <p:cNvSpPr txBox="1"/>
          <p:nvPr/>
        </p:nvSpPr>
        <p:spPr>
          <a:xfrm>
            <a:off x="64124" y="5263620"/>
            <a:ext cx="2730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https://</a:t>
            </a:r>
            <a:r>
              <a:rPr lang="it-IT" dirty="0" err="1">
                <a:solidFill>
                  <a:schemeClr val="bg1"/>
                </a:solidFill>
              </a:rPr>
              <a:t>www.turismo.ra.it</a:t>
            </a:r>
            <a:r>
              <a:rPr lang="it-IT" dirty="0">
                <a:solidFill>
                  <a:schemeClr val="bg1"/>
                </a:solidFill>
              </a:rPr>
              <a:t>/follow-</a:t>
            </a:r>
            <a:r>
              <a:rPr lang="it-IT" dirty="0" err="1">
                <a:solidFill>
                  <a:schemeClr val="bg1"/>
                </a:solidFill>
              </a:rPr>
              <a:t>your</a:t>
            </a:r>
            <a:r>
              <a:rPr lang="it-IT" dirty="0">
                <a:solidFill>
                  <a:schemeClr val="bg1"/>
                </a:solidFill>
              </a:rPr>
              <a:t>-way/monumenti-</a:t>
            </a:r>
            <a:r>
              <a:rPr lang="it-IT" dirty="0" err="1">
                <a:solidFill>
                  <a:schemeClr val="bg1"/>
                </a:solidFill>
              </a:rPr>
              <a:t>unesco</a:t>
            </a:r>
            <a:r>
              <a:rPr lang="it-IT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3076" name="Picture 4" descr="Palazzo Imperiale (Basilica di Sant'Apollinare Nuovo, Ravenna)">
            <a:extLst>
              <a:ext uri="{FF2B5EF4-FFF2-40B4-BE49-F238E27FC236}">
                <a16:creationId xmlns:a16="http://schemas.microsoft.com/office/drawing/2014/main" id="{59FC28BE-EE7C-9237-F809-2A119444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99" y="4067532"/>
            <a:ext cx="3310665" cy="220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1240472-D1AB-35F0-35D3-ACD0BF3AAAD6}"/>
              </a:ext>
            </a:extLst>
          </p:cNvPr>
          <p:cNvSpPr txBox="1"/>
          <p:nvPr/>
        </p:nvSpPr>
        <p:spPr>
          <a:xfrm>
            <a:off x="3293425" y="3997234"/>
            <a:ext cx="2360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dirty="0">
                <a:solidFill>
                  <a:srgbClr val="01575A"/>
                </a:solidFill>
                <a:effectLst/>
                <a:latin typeface="Ravenna font"/>
              </a:rPr>
              <a:t>Basilica di Sant’Apollinare Nuovo</a:t>
            </a:r>
          </a:p>
        </p:txBody>
      </p:sp>
    </p:spTree>
    <p:extLst>
      <p:ext uri="{BB962C8B-B14F-4D97-AF65-F5344CB8AC3E}">
        <p14:creationId xmlns:p14="http://schemas.microsoft.com/office/powerpoint/2010/main" val="981365480"/>
      </p:ext>
    </p:extLst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olo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58030</TotalTime>
  <Words>572</Words>
  <Application>Microsoft Macintosh PowerPoint</Application>
  <PresentationFormat>Presentazione su schermo (4:3)</PresentationFormat>
  <Paragraphs>103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6" baseType="lpstr">
      <vt:lpstr>Arial</vt:lpstr>
      <vt:lpstr>Arial</vt:lpstr>
      <vt:lpstr>Calibri</vt:lpstr>
      <vt:lpstr>Century Gothic</vt:lpstr>
      <vt:lpstr>Opensans</vt:lpstr>
      <vt:lpstr>Ravenna font</vt:lpstr>
      <vt:lpstr>Times New Roman</vt:lpstr>
      <vt:lpstr>Wingdings</vt:lpstr>
      <vt:lpstr>Predefinito</vt:lpstr>
      <vt:lpstr>Titolo2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Giuseppina Paola Viscardi</cp:lastModifiedBy>
  <cp:revision>330</cp:revision>
  <cp:lastPrinted>2023-03-08T11:02:27Z</cp:lastPrinted>
  <dcterms:created xsi:type="dcterms:W3CDTF">2017-11-13T10:11:35Z</dcterms:created>
  <dcterms:modified xsi:type="dcterms:W3CDTF">2023-05-12T08:32:30Z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Università di Bologna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0</vt:r8>
  </property>
  <property fmtid="{D5CDD505-2E9C-101B-9397-08002B2CF9AE}" pid="9" name="PresentationFormat">
    <vt:lpwstr>Presentazione su schermo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44</vt:r8>
  </property>
</Properties>
</file>